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C31116-BF95-4915-9B16-B6A992476CA9}">
  <a:tblStyle styleId="{1CC31116-BF95-4915-9B16-B6A992476CA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a7df6bbaf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2a7df6bbaff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a7df6bbaf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2a7df6bbaff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a7df6bbaf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2a7df6bbaff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a7df6bbaf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2a7df6bbaff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a7df6bbaf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2a7df6bbaff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a7df6bbaf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a7df6bbaff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a7df6bbaf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2a7df6bbaff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a7df6bbaff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2a7df6bbaff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a7df6bbaf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2a7df6bbaff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a7df6bbaf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g2a7df6bbaf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a7df6bbaff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2a7df6bbaff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a7df6bbaf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2a7df6bbaff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a7df6bbaf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2a7df6bbaff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a7df6bbaf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2a7df6bbaff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a7df6bbaf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2a7df6bbaff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a7df6bbaff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2a7df6bbaff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a7df6bbaf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2a7df6bbaff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a7df6bbaf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2a7df6bbaff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a7df6bbaf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2a7df6bbaff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a7df6bbaff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2a7df6bbaff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a7df6bbaf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g2a7df6bbaff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a7df6bbaff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2a7df6bbaff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a7df6bbaf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2a7df6bbaff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a7df6bbaf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2a7df6bbaff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a7df6bbaf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2a7df6bbaff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a7df6bbaff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2a7df6bbaff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a7df6bbaff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2a7df6bbaff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a7df6bbaff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2a7df6bbaff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a7df6bbaf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2a7df6bbaff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a7df6bbaf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2a7df6bbaff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a7df6bbaff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a7df6bbaff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a7df6bbaff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2a7df6bbaff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a7df6bbaf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2a7df6bbaff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a7df6bbaff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2a7df6bbaff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a7df6bbaff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2a7df6bbaff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a7df6bbaff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2a7df6bbaff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a7df6bbaff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2a7df6bbaff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578250"/>
            <a:ext cx="8520600" cy="129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90"/>
              <a:buNone/>
            </a:pPr>
            <a:r>
              <a:rPr lang="es" sz="2880"/>
              <a:t>Odir-5k 37 Clases K-Fold</a:t>
            </a:r>
            <a:endParaRPr sz="2880"/>
          </a:p>
        </p:txBody>
      </p:sp>
      <p:pic>
        <p:nvPicPr>
          <p:cNvPr id="55" name="Google Shape;55;p13"/>
          <p:cNvPicPr preferRelativeResize="0"/>
          <p:nvPr/>
        </p:nvPicPr>
        <p:blipFill rotWithShape="1">
          <a:blip r:embed="rId3">
            <a:alphaModFix/>
          </a:blip>
          <a:srcRect b="0" l="0" r="0" t="0"/>
          <a:stretch/>
        </p:blipFill>
        <p:spPr>
          <a:xfrm>
            <a:off x="7379698" y="279550"/>
            <a:ext cx="1104323" cy="1506801"/>
          </a:xfrm>
          <a:prstGeom prst="rect">
            <a:avLst/>
          </a:prstGeom>
          <a:noFill/>
          <a:ln>
            <a:noFill/>
          </a:ln>
        </p:spPr>
      </p:pic>
      <p:sp>
        <p:nvSpPr>
          <p:cNvPr id="56" name="Google Shape;56;p13"/>
          <p:cNvSpPr txBox="1"/>
          <p:nvPr/>
        </p:nvSpPr>
        <p:spPr>
          <a:xfrm>
            <a:off x="5815525" y="4623675"/>
            <a:ext cx="2668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78909C"/>
                </a:solidFill>
                <a:latin typeface="Arial"/>
                <a:ea typeface="Arial"/>
                <a:cs typeface="Arial"/>
                <a:sym typeface="Arial"/>
              </a:rPr>
              <a:t>Mexicali, B. C. a 16 de Diciembre del 2023</a:t>
            </a:r>
            <a:endParaRPr b="0" i="0" sz="1400" u="none" cap="none" strike="noStrike">
              <a:solidFill>
                <a:srgbClr val="78909C"/>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31937"/>
              <a:buFont typeface="Arial"/>
              <a:buNone/>
            </a:pPr>
            <a:r>
              <a:rPr b="1" lang="es" sz="2122">
                <a:solidFill>
                  <a:srgbClr val="00723F"/>
                </a:solidFill>
              </a:rPr>
              <a:t>Cross Validation K-Fold</a:t>
            </a:r>
            <a:endParaRPr b="1" sz="2122">
              <a:solidFill>
                <a:srgbClr val="00723F"/>
              </a:solidFill>
            </a:endParaRPr>
          </a:p>
          <a:p>
            <a:pPr indent="0" lvl="0" marL="0" rtl="0" algn="l">
              <a:lnSpc>
                <a:spcPct val="100000"/>
              </a:lnSpc>
              <a:spcBef>
                <a:spcPts val="0"/>
              </a:spcBef>
              <a:spcAft>
                <a:spcPts val="0"/>
              </a:spcAft>
              <a:buSzPct val="147368"/>
              <a:buNone/>
            </a:pPr>
            <a:r>
              <a:t/>
            </a:r>
            <a:endParaRPr b="1" sz="1900">
              <a:solidFill>
                <a:srgbClr val="00723F"/>
              </a:solidFill>
            </a:endParaRPr>
          </a:p>
        </p:txBody>
      </p:sp>
      <p:sp>
        <p:nvSpPr>
          <p:cNvPr id="113" name="Google Shape;113;p22"/>
          <p:cNvSpPr txBox="1"/>
          <p:nvPr>
            <p:ph idx="1" type="body"/>
          </p:nvPr>
        </p:nvSpPr>
        <p:spPr>
          <a:xfrm>
            <a:off x="311700" y="10762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s" sz="1200">
                <a:solidFill>
                  <a:schemeClr val="dk1"/>
                </a:solidFill>
              </a:rPr>
              <a:t>La validación cruzada es un método utilizado en aprendizaje automático para evaluar cómo los modelos predictivos funcionarán en la práctica. En este proceso, el conjunto de datos se divide en varias partes o "folds". </a:t>
            </a:r>
            <a:endParaRPr sz="1200">
              <a:solidFill>
                <a:schemeClr val="dk1"/>
              </a:solidFill>
            </a:endParaRPr>
          </a:p>
          <a:p>
            <a:pPr indent="0" lvl="0" marL="0" rtl="0" algn="l">
              <a:lnSpc>
                <a:spcPct val="115000"/>
              </a:lnSpc>
              <a:spcBef>
                <a:spcPts val="0"/>
              </a:spcBef>
              <a:spcAft>
                <a:spcPts val="0"/>
              </a:spcAft>
              <a:buSzPts val="1800"/>
              <a:buNone/>
            </a:pPr>
            <a:r>
              <a:t/>
            </a:r>
            <a:endParaRPr sz="1200">
              <a:solidFill>
                <a:schemeClr val="dk1"/>
              </a:solidFill>
            </a:endParaRPr>
          </a:p>
          <a:p>
            <a:pPr indent="0" lvl="0" marL="0" rtl="0" algn="l">
              <a:lnSpc>
                <a:spcPct val="115000"/>
              </a:lnSpc>
              <a:spcBef>
                <a:spcPts val="0"/>
              </a:spcBef>
              <a:spcAft>
                <a:spcPts val="0"/>
              </a:spcAft>
              <a:buSzPts val="1800"/>
              <a:buNone/>
            </a:pPr>
            <a:r>
              <a:rPr lang="es" sz="1200">
                <a:solidFill>
                  <a:schemeClr val="dk1"/>
                </a:solidFill>
              </a:rPr>
              <a:t>Por ejemplo, si dividimos los datos en 5 partes, en cada ronda de validación cruzada, una de estas partes se usa para validar el modelo, y las otras cuatro para entrenarlo. Este proceso se repite 5 veces, asegurándose de que cada parte se use una vez como conjunto de validación. </a:t>
            </a:r>
            <a:endParaRPr sz="1200">
              <a:solidFill>
                <a:schemeClr val="dk1"/>
              </a:solidFill>
            </a:endParaRPr>
          </a:p>
          <a:p>
            <a:pPr indent="0" lvl="0" marL="0" rtl="0" algn="l">
              <a:lnSpc>
                <a:spcPct val="115000"/>
              </a:lnSpc>
              <a:spcBef>
                <a:spcPts val="0"/>
              </a:spcBef>
              <a:spcAft>
                <a:spcPts val="0"/>
              </a:spcAft>
              <a:buSzPts val="1800"/>
              <a:buNone/>
            </a:pPr>
            <a:r>
              <a:t/>
            </a:r>
            <a:endParaRPr sz="1200">
              <a:solidFill>
                <a:schemeClr val="dk1"/>
              </a:solidFill>
            </a:endParaRPr>
          </a:p>
          <a:p>
            <a:pPr indent="0" lvl="0" marL="0" rtl="0" algn="l">
              <a:lnSpc>
                <a:spcPct val="115000"/>
              </a:lnSpc>
              <a:spcBef>
                <a:spcPts val="0"/>
              </a:spcBef>
              <a:spcAft>
                <a:spcPts val="0"/>
              </a:spcAft>
              <a:buSzPts val="1800"/>
              <a:buNone/>
            </a:pPr>
            <a:r>
              <a:rPr lang="es" sz="1200">
                <a:solidFill>
                  <a:schemeClr val="dk1"/>
                </a:solidFill>
              </a:rPr>
              <a:t>Lo interesante de la validación cruzada es que cada dato en el conjunto se utiliza tanto para entrenamiento como para validación, pero en distintas rondas. Esto ayuda a que el modelo aprenda de manera más completa y proporciona una idea clara de cómo funcionará con datos nuevos.</a:t>
            </a:r>
            <a:endParaRPr sz="1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31937"/>
              <a:buFont typeface="Arial"/>
              <a:buNone/>
            </a:pPr>
            <a:r>
              <a:rPr b="1" lang="es" sz="2122">
                <a:solidFill>
                  <a:srgbClr val="00723F"/>
                </a:solidFill>
              </a:rPr>
              <a:t>Cross Validation K-Fold</a:t>
            </a:r>
            <a:endParaRPr b="1" sz="2122">
              <a:solidFill>
                <a:srgbClr val="00723F"/>
              </a:solidFill>
            </a:endParaRPr>
          </a:p>
          <a:p>
            <a:pPr indent="0" lvl="0" marL="0" rtl="0" algn="l">
              <a:lnSpc>
                <a:spcPct val="100000"/>
              </a:lnSpc>
              <a:spcBef>
                <a:spcPts val="0"/>
              </a:spcBef>
              <a:spcAft>
                <a:spcPts val="0"/>
              </a:spcAft>
              <a:buSzPct val="147368"/>
              <a:buNone/>
            </a:pPr>
            <a:r>
              <a:t/>
            </a:r>
            <a:endParaRPr b="1" sz="1900">
              <a:solidFill>
                <a:srgbClr val="00723F"/>
              </a:solidFill>
            </a:endParaRPr>
          </a:p>
        </p:txBody>
      </p:sp>
      <p:pic>
        <p:nvPicPr>
          <p:cNvPr id="119" name="Google Shape;119;p23"/>
          <p:cNvPicPr preferRelativeResize="0"/>
          <p:nvPr/>
        </p:nvPicPr>
        <p:blipFill rotWithShape="1">
          <a:blip r:embed="rId3">
            <a:alphaModFix/>
          </a:blip>
          <a:srcRect b="0" l="0" r="0" t="0"/>
          <a:stretch/>
        </p:blipFill>
        <p:spPr>
          <a:xfrm>
            <a:off x="388750" y="1376750"/>
            <a:ext cx="7872251" cy="3766750"/>
          </a:xfrm>
          <a:prstGeom prst="rect">
            <a:avLst/>
          </a:prstGeom>
          <a:noFill/>
          <a:ln>
            <a:noFill/>
          </a:ln>
        </p:spPr>
      </p:pic>
      <p:sp>
        <p:nvSpPr>
          <p:cNvPr id="120" name="Google Shape;120;p23"/>
          <p:cNvSpPr txBox="1"/>
          <p:nvPr/>
        </p:nvSpPr>
        <p:spPr>
          <a:xfrm>
            <a:off x="311700" y="842375"/>
            <a:ext cx="2351700" cy="39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2"/>
                </a:solidFill>
                <a:latin typeface="Arial"/>
                <a:ea typeface="Arial"/>
                <a:cs typeface="Arial"/>
                <a:sym typeface="Arial"/>
              </a:rPr>
              <a:t>1ra Epoch:</a:t>
            </a:r>
            <a:endParaRPr b="1" i="0" sz="1400" u="none" cap="none" strike="noStrike">
              <a:solidFill>
                <a:schemeClr val="dk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31937"/>
              <a:buFont typeface="Arial"/>
              <a:buNone/>
            </a:pPr>
            <a:r>
              <a:rPr b="1" lang="es" sz="2122">
                <a:solidFill>
                  <a:srgbClr val="00723F"/>
                </a:solidFill>
              </a:rPr>
              <a:t>Cross Validation K-Fold</a:t>
            </a:r>
            <a:endParaRPr b="1" sz="2122">
              <a:solidFill>
                <a:srgbClr val="00723F"/>
              </a:solidFill>
            </a:endParaRPr>
          </a:p>
          <a:p>
            <a:pPr indent="0" lvl="0" marL="0" rtl="0" algn="l">
              <a:lnSpc>
                <a:spcPct val="100000"/>
              </a:lnSpc>
              <a:spcBef>
                <a:spcPts val="0"/>
              </a:spcBef>
              <a:spcAft>
                <a:spcPts val="0"/>
              </a:spcAft>
              <a:buSzPct val="147368"/>
              <a:buNone/>
            </a:pPr>
            <a:r>
              <a:t/>
            </a:r>
            <a:endParaRPr b="1" sz="1900">
              <a:solidFill>
                <a:srgbClr val="00723F"/>
              </a:solidFill>
            </a:endParaRPr>
          </a:p>
        </p:txBody>
      </p:sp>
      <p:sp>
        <p:nvSpPr>
          <p:cNvPr id="126" name="Google Shape;126;p24"/>
          <p:cNvSpPr txBox="1"/>
          <p:nvPr/>
        </p:nvSpPr>
        <p:spPr>
          <a:xfrm>
            <a:off x="304800" y="842375"/>
            <a:ext cx="2282400" cy="39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2"/>
                </a:solidFill>
                <a:latin typeface="Arial"/>
                <a:ea typeface="Arial"/>
                <a:cs typeface="Arial"/>
                <a:sym typeface="Arial"/>
              </a:rPr>
              <a:t>2da Epoch:</a:t>
            </a:r>
            <a:endParaRPr b="1" i="0" sz="1400" u="none" cap="none" strike="noStrike">
              <a:solidFill>
                <a:schemeClr val="dk2"/>
              </a:solidFill>
              <a:latin typeface="Arial"/>
              <a:ea typeface="Arial"/>
              <a:cs typeface="Arial"/>
              <a:sym typeface="Arial"/>
            </a:endParaRPr>
          </a:p>
        </p:txBody>
      </p:sp>
      <p:pic>
        <p:nvPicPr>
          <p:cNvPr id="127" name="Google Shape;127;p24"/>
          <p:cNvPicPr preferRelativeResize="0"/>
          <p:nvPr/>
        </p:nvPicPr>
        <p:blipFill rotWithShape="1">
          <a:blip r:embed="rId3">
            <a:alphaModFix/>
          </a:blip>
          <a:srcRect b="0" l="0" r="0" t="0"/>
          <a:stretch/>
        </p:blipFill>
        <p:spPr>
          <a:xfrm>
            <a:off x="395950" y="1418225"/>
            <a:ext cx="7045375" cy="3725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31937"/>
              <a:buFont typeface="Arial"/>
              <a:buNone/>
            </a:pPr>
            <a:r>
              <a:rPr b="1" lang="es" sz="2122">
                <a:solidFill>
                  <a:srgbClr val="00723F"/>
                </a:solidFill>
              </a:rPr>
              <a:t>Cross Validation K-Fold</a:t>
            </a:r>
            <a:endParaRPr b="1" sz="2122">
              <a:solidFill>
                <a:srgbClr val="00723F"/>
              </a:solidFill>
            </a:endParaRPr>
          </a:p>
          <a:p>
            <a:pPr indent="0" lvl="0" marL="0" rtl="0" algn="l">
              <a:lnSpc>
                <a:spcPct val="100000"/>
              </a:lnSpc>
              <a:spcBef>
                <a:spcPts val="0"/>
              </a:spcBef>
              <a:spcAft>
                <a:spcPts val="0"/>
              </a:spcAft>
              <a:buSzPct val="147368"/>
              <a:buNone/>
            </a:pPr>
            <a:r>
              <a:t/>
            </a:r>
            <a:endParaRPr b="1" sz="1900">
              <a:solidFill>
                <a:srgbClr val="00723F"/>
              </a:solidFill>
            </a:endParaRPr>
          </a:p>
        </p:txBody>
      </p:sp>
      <p:sp>
        <p:nvSpPr>
          <p:cNvPr id="133" name="Google Shape;133;p25"/>
          <p:cNvSpPr txBox="1"/>
          <p:nvPr/>
        </p:nvSpPr>
        <p:spPr>
          <a:xfrm>
            <a:off x="360650" y="842375"/>
            <a:ext cx="2226600" cy="39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2"/>
                </a:solidFill>
                <a:latin typeface="Arial"/>
                <a:ea typeface="Arial"/>
                <a:cs typeface="Arial"/>
                <a:sym typeface="Arial"/>
              </a:rPr>
              <a:t>3ra Epoch:</a:t>
            </a:r>
            <a:endParaRPr b="1" i="0" sz="1400" u="none" cap="none" strike="noStrike">
              <a:solidFill>
                <a:schemeClr val="dk2"/>
              </a:solidFill>
              <a:latin typeface="Arial"/>
              <a:ea typeface="Arial"/>
              <a:cs typeface="Arial"/>
              <a:sym typeface="Arial"/>
            </a:endParaRPr>
          </a:p>
        </p:txBody>
      </p:sp>
      <p:pic>
        <p:nvPicPr>
          <p:cNvPr id="134" name="Google Shape;134;p25"/>
          <p:cNvPicPr preferRelativeResize="0"/>
          <p:nvPr/>
        </p:nvPicPr>
        <p:blipFill rotWithShape="1">
          <a:blip r:embed="rId3">
            <a:alphaModFix/>
          </a:blip>
          <a:srcRect b="0" l="0" r="0" t="0"/>
          <a:stretch/>
        </p:blipFill>
        <p:spPr>
          <a:xfrm>
            <a:off x="457200" y="1390175"/>
            <a:ext cx="7099850" cy="3790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31937"/>
              <a:buFont typeface="Arial"/>
              <a:buNone/>
            </a:pPr>
            <a:r>
              <a:rPr b="1" lang="es" sz="2122">
                <a:solidFill>
                  <a:srgbClr val="00723F"/>
                </a:solidFill>
              </a:rPr>
              <a:t>Cross Validation K-Fold</a:t>
            </a:r>
            <a:endParaRPr b="1" sz="2122">
              <a:solidFill>
                <a:srgbClr val="00723F"/>
              </a:solidFill>
            </a:endParaRPr>
          </a:p>
          <a:p>
            <a:pPr indent="0" lvl="0" marL="0" rtl="0" algn="l">
              <a:lnSpc>
                <a:spcPct val="100000"/>
              </a:lnSpc>
              <a:spcBef>
                <a:spcPts val="0"/>
              </a:spcBef>
              <a:spcAft>
                <a:spcPts val="0"/>
              </a:spcAft>
              <a:buSzPct val="147368"/>
              <a:buNone/>
            </a:pPr>
            <a:r>
              <a:t/>
            </a:r>
            <a:endParaRPr b="1" sz="1900">
              <a:solidFill>
                <a:srgbClr val="00723F"/>
              </a:solidFill>
            </a:endParaRPr>
          </a:p>
        </p:txBody>
      </p:sp>
      <p:sp>
        <p:nvSpPr>
          <p:cNvPr id="140" name="Google Shape;140;p26"/>
          <p:cNvSpPr txBox="1"/>
          <p:nvPr/>
        </p:nvSpPr>
        <p:spPr>
          <a:xfrm>
            <a:off x="311700" y="842375"/>
            <a:ext cx="2351700" cy="39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2"/>
                </a:solidFill>
                <a:latin typeface="Arial"/>
                <a:ea typeface="Arial"/>
                <a:cs typeface="Arial"/>
                <a:sym typeface="Arial"/>
              </a:rPr>
              <a:t>4ta Epoch:</a:t>
            </a:r>
            <a:endParaRPr b="1" i="0" sz="1400" u="none" cap="none" strike="noStrike">
              <a:solidFill>
                <a:schemeClr val="dk2"/>
              </a:solidFill>
              <a:latin typeface="Arial"/>
              <a:ea typeface="Arial"/>
              <a:cs typeface="Arial"/>
              <a:sym typeface="Arial"/>
            </a:endParaRPr>
          </a:p>
        </p:txBody>
      </p:sp>
      <p:pic>
        <p:nvPicPr>
          <p:cNvPr id="141" name="Google Shape;141;p26"/>
          <p:cNvPicPr preferRelativeResize="0"/>
          <p:nvPr/>
        </p:nvPicPr>
        <p:blipFill rotWithShape="1">
          <a:blip r:embed="rId3">
            <a:alphaModFix/>
          </a:blip>
          <a:srcRect b="0" l="0" r="0" t="0"/>
          <a:stretch/>
        </p:blipFill>
        <p:spPr>
          <a:xfrm>
            <a:off x="349075" y="1381000"/>
            <a:ext cx="7488124" cy="3762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31937"/>
              <a:buFont typeface="Arial"/>
              <a:buNone/>
            </a:pPr>
            <a:r>
              <a:rPr b="1" lang="es" sz="2122">
                <a:solidFill>
                  <a:srgbClr val="00723F"/>
                </a:solidFill>
              </a:rPr>
              <a:t>Cross Validation K-Fold</a:t>
            </a:r>
            <a:endParaRPr b="1" sz="2122">
              <a:solidFill>
                <a:srgbClr val="00723F"/>
              </a:solidFill>
            </a:endParaRPr>
          </a:p>
          <a:p>
            <a:pPr indent="0" lvl="0" marL="0" rtl="0" algn="l">
              <a:lnSpc>
                <a:spcPct val="100000"/>
              </a:lnSpc>
              <a:spcBef>
                <a:spcPts val="0"/>
              </a:spcBef>
              <a:spcAft>
                <a:spcPts val="0"/>
              </a:spcAft>
              <a:buSzPct val="147368"/>
              <a:buNone/>
            </a:pPr>
            <a:r>
              <a:t/>
            </a:r>
            <a:endParaRPr b="1" sz="1900">
              <a:solidFill>
                <a:srgbClr val="00723F"/>
              </a:solidFill>
            </a:endParaRPr>
          </a:p>
        </p:txBody>
      </p:sp>
      <p:sp>
        <p:nvSpPr>
          <p:cNvPr id="147" name="Google Shape;147;p27"/>
          <p:cNvSpPr txBox="1"/>
          <p:nvPr/>
        </p:nvSpPr>
        <p:spPr>
          <a:xfrm>
            <a:off x="311700" y="842375"/>
            <a:ext cx="2351700" cy="39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2"/>
                </a:solidFill>
                <a:latin typeface="Arial"/>
                <a:ea typeface="Arial"/>
                <a:cs typeface="Arial"/>
                <a:sym typeface="Arial"/>
              </a:rPr>
              <a:t>5ta Epoch:</a:t>
            </a:r>
            <a:endParaRPr b="1" i="0" sz="1400" u="none" cap="none" strike="noStrike">
              <a:solidFill>
                <a:schemeClr val="dk2"/>
              </a:solidFill>
              <a:latin typeface="Arial"/>
              <a:ea typeface="Arial"/>
              <a:cs typeface="Arial"/>
              <a:sym typeface="Arial"/>
            </a:endParaRPr>
          </a:p>
        </p:txBody>
      </p:sp>
      <p:pic>
        <p:nvPicPr>
          <p:cNvPr id="148" name="Google Shape;148;p27"/>
          <p:cNvPicPr preferRelativeResize="0"/>
          <p:nvPr/>
        </p:nvPicPr>
        <p:blipFill rotWithShape="1">
          <a:blip r:embed="rId3">
            <a:alphaModFix/>
          </a:blip>
          <a:srcRect b="0" l="0" r="0" t="0"/>
          <a:stretch/>
        </p:blipFill>
        <p:spPr>
          <a:xfrm>
            <a:off x="406950" y="1366875"/>
            <a:ext cx="7059975" cy="3693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00">
                <a:solidFill>
                  <a:srgbClr val="00723F"/>
                </a:solidFill>
              </a:rPr>
              <a:t>Transfer Learning</a:t>
            </a:r>
            <a:endParaRPr b="1" sz="1900">
              <a:solidFill>
                <a:srgbClr val="00723F"/>
              </a:solidFill>
            </a:endParaRPr>
          </a:p>
        </p:txBody>
      </p:sp>
      <p:sp>
        <p:nvSpPr>
          <p:cNvPr id="154" name="Google Shape;154;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s" sz="1200">
                <a:solidFill>
                  <a:schemeClr val="dk1"/>
                </a:solidFill>
              </a:rPr>
              <a:t>Se optó por el enfoque de transfer learning para aprovechar los conocimientos previos que los modelos preentrenados han adquirido en tareas de visión por computadora a gran escala.</a:t>
            </a:r>
            <a:endParaRPr sz="1200">
              <a:solidFill>
                <a:schemeClr val="dk1"/>
              </a:solidFill>
            </a:endParaRPr>
          </a:p>
          <a:p>
            <a:pPr indent="0" lvl="0" marL="0" rtl="0" algn="l">
              <a:lnSpc>
                <a:spcPct val="115000"/>
              </a:lnSpc>
              <a:spcBef>
                <a:spcPts val="1200"/>
              </a:spcBef>
              <a:spcAft>
                <a:spcPts val="0"/>
              </a:spcAft>
              <a:buSzPts val="1800"/>
              <a:buNone/>
            </a:pPr>
            <a:r>
              <a:rPr lang="es" sz="1200">
                <a:solidFill>
                  <a:schemeClr val="dk1"/>
                </a:solidFill>
              </a:rPr>
              <a:t>Para cada modelo (DenseNet121, DenseNet201 y Inceptionv3), se cargaron los pesos más óptimos obtenidos de entrenamientos previos en grandes conjuntos de datos como ImageNet.</a:t>
            </a:r>
            <a:endParaRPr sz="1200">
              <a:solidFill>
                <a:schemeClr val="dk1"/>
              </a:solidFill>
            </a:endParaRPr>
          </a:p>
          <a:p>
            <a:pPr indent="0" lvl="0" marL="0" rtl="0" algn="l">
              <a:lnSpc>
                <a:spcPct val="115000"/>
              </a:lnSpc>
              <a:spcBef>
                <a:spcPts val="1200"/>
              </a:spcBef>
              <a:spcAft>
                <a:spcPts val="1200"/>
              </a:spcAft>
              <a:buSzPts val="1800"/>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00">
                <a:solidFill>
                  <a:srgbClr val="00723F"/>
                </a:solidFill>
              </a:rPr>
              <a:t>Personalización de Arquitecturas</a:t>
            </a:r>
            <a:endParaRPr b="1" sz="1900">
              <a:solidFill>
                <a:srgbClr val="00723F"/>
              </a:solidFill>
            </a:endParaRPr>
          </a:p>
        </p:txBody>
      </p:sp>
      <p:sp>
        <p:nvSpPr>
          <p:cNvPr id="160" name="Google Shape;160;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just">
              <a:lnSpc>
                <a:spcPct val="115000"/>
              </a:lnSpc>
              <a:spcBef>
                <a:spcPts val="0"/>
              </a:spcBef>
              <a:spcAft>
                <a:spcPts val="0"/>
              </a:spcAft>
              <a:buClr>
                <a:schemeClr val="dk1"/>
              </a:buClr>
              <a:buSzPts val="1200"/>
              <a:buChar char="-"/>
            </a:pPr>
            <a:r>
              <a:rPr lang="es" sz="1200">
                <a:solidFill>
                  <a:schemeClr val="dk1"/>
                </a:solidFill>
              </a:rPr>
              <a:t>Se congelaron todas las capas</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s" sz="1200">
                <a:solidFill>
                  <a:schemeClr val="dk1"/>
                </a:solidFill>
              </a:rPr>
              <a:t>las últimas 32 capas se estuvieron entrenando para mantener los pesos aprendidos</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s" sz="1200">
                <a:solidFill>
                  <a:schemeClr val="dk1"/>
                </a:solidFill>
              </a:rPr>
              <a:t>se introdujeron nuevas capas</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s" sz="1200">
                <a:solidFill>
                  <a:schemeClr val="dk1"/>
                </a:solidFill>
              </a:rPr>
              <a:t>se procedió a entrenar únicamente las nuevas capas añadidas, permitiendo que el modelo ajuste los parámetros finales necesarios para la clasificación.</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00">
                <a:solidFill>
                  <a:srgbClr val="00723F"/>
                </a:solidFill>
              </a:rPr>
              <a:t>Compilación y Entrenamiento del Modelo</a:t>
            </a:r>
            <a:endParaRPr b="1" sz="1900">
              <a:solidFill>
                <a:srgbClr val="00723F"/>
              </a:solidFill>
            </a:endParaRPr>
          </a:p>
        </p:txBody>
      </p:sp>
      <p:sp>
        <p:nvSpPr>
          <p:cNvPr id="166" name="Google Shape;166;p30"/>
          <p:cNvSpPr txBox="1"/>
          <p:nvPr>
            <p:ph idx="1" type="body"/>
          </p:nvPr>
        </p:nvSpPr>
        <p:spPr>
          <a:xfrm>
            <a:off x="311700" y="10762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s" sz="1200">
                <a:solidFill>
                  <a:schemeClr val="dk1"/>
                </a:solidFill>
              </a:rPr>
              <a:t>Una vez definida la arquitectura del modelo de deep learning, el siguiente paso fue su compilación y entrenamiento, proceso para preparar el modelo para la clasificación de imágenes. Se detallan a continuación los componentes y métodos utilizados en estos procesos:</a:t>
            </a:r>
            <a:endParaRPr sz="1200">
              <a:solidFill>
                <a:schemeClr val="dk1"/>
              </a:solidFill>
            </a:endParaRPr>
          </a:p>
          <a:p>
            <a:pPr indent="0" lvl="0" marL="0" rtl="0" algn="l">
              <a:lnSpc>
                <a:spcPct val="115000"/>
              </a:lnSpc>
              <a:spcBef>
                <a:spcPts val="0"/>
              </a:spcBef>
              <a:spcAft>
                <a:spcPts val="0"/>
              </a:spcAft>
              <a:buSzPts val="1800"/>
              <a:buNone/>
            </a:pPr>
            <a:r>
              <a:t/>
            </a:r>
            <a:endParaRPr sz="1200">
              <a:solidFill>
                <a:schemeClr val="dk1"/>
              </a:solidFill>
            </a:endParaRPr>
          </a:p>
          <a:p>
            <a:pPr indent="0" lvl="0" marL="0" rtl="0" algn="l">
              <a:lnSpc>
                <a:spcPct val="115000"/>
              </a:lnSpc>
              <a:spcBef>
                <a:spcPts val="0"/>
              </a:spcBef>
              <a:spcAft>
                <a:spcPts val="0"/>
              </a:spcAft>
              <a:buSzPts val="1800"/>
              <a:buNone/>
            </a:pPr>
            <a:r>
              <a:rPr b="1" lang="es" sz="1200">
                <a:solidFill>
                  <a:schemeClr val="dk1"/>
                </a:solidFill>
              </a:rPr>
              <a:t>Compilación del Modelo: </a:t>
            </a:r>
            <a:endParaRPr b="1" sz="1200">
              <a:solidFill>
                <a:schemeClr val="dk1"/>
              </a:solidFill>
            </a:endParaRPr>
          </a:p>
          <a:p>
            <a:pPr indent="0" lvl="0" marL="0" rtl="0" algn="l">
              <a:lnSpc>
                <a:spcPct val="115000"/>
              </a:lnSpc>
              <a:spcBef>
                <a:spcPts val="0"/>
              </a:spcBef>
              <a:spcAft>
                <a:spcPts val="0"/>
              </a:spcAft>
              <a:buSzPts val="1800"/>
              <a:buNone/>
            </a:pPr>
            <a:r>
              <a:rPr lang="es" sz="1200">
                <a:solidFill>
                  <a:schemeClr val="dk1"/>
                </a:solidFill>
              </a:rPr>
              <a:t>El modelo se compiló utilizando el optimizador Adam con una tasa de aprendizaje inicial de 0.0001. Se eligió la 'binary_crossentropy' como función de pérdida, adecuada para problemas de clasificación multietiqueta. Además, se usó 'binary_accuracy' como métrica para medir el rendimiento del modelo.</a:t>
            </a:r>
            <a:endParaRPr sz="1200">
              <a:solidFill>
                <a:schemeClr val="dk1"/>
              </a:solidFill>
            </a:endParaRPr>
          </a:p>
          <a:p>
            <a:pPr indent="0" lvl="0" marL="0" rtl="0" algn="l">
              <a:lnSpc>
                <a:spcPct val="115000"/>
              </a:lnSpc>
              <a:spcBef>
                <a:spcPts val="0"/>
              </a:spcBef>
              <a:spcAft>
                <a:spcPts val="0"/>
              </a:spcAft>
              <a:buSzPts val="1800"/>
              <a:buNone/>
            </a:pPr>
            <a:r>
              <a:t/>
            </a:r>
            <a:endParaRPr sz="1200"/>
          </a:p>
          <a:p>
            <a:pPr indent="0" lvl="0" marL="0" rtl="0" algn="l">
              <a:lnSpc>
                <a:spcPct val="115000"/>
              </a:lnSpc>
              <a:spcBef>
                <a:spcPts val="0"/>
              </a:spcBef>
              <a:spcAft>
                <a:spcPts val="0"/>
              </a:spcAft>
              <a:buSzPts val="1800"/>
              <a:buNone/>
            </a:pPr>
            <a:r>
              <a:t/>
            </a:r>
            <a:endParaRPr sz="1200"/>
          </a:p>
        </p:txBody>
      </p:sp>
      <p:sp>
        <p:nvSpPr>
          <p:cNvPr id="167" name="Google Shape;16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00">
                <a:solidFill>
                  <a:srgbClr val="00723F"/>
                </a:solidFill>
              </a:rPr>
              <a:t>Compilación y Entrenamiento del Modelo</a:t>
            </a:r>
            <a:endParaRPr b="1" sz="1900">
              <a:solidFill>
                <a:srgbClr val="00723F"/>
              </a:solidFill>
            </a:endParaRPr>
          </a:p>
        </p:txBody>
      </p:sp>
      <p:sp>
        <p:nvSpPr>
          <p:cNvPr id="173" name="Google Shape;173;p31"/>
          <p:cNvSpPr txBox="1"/>
          <p:nvPr>
            <p:ph idx="1" type="body"/>
          </p:nvPr>
        </p:nvSpPr>
        <p:spPr>
          <a:xfrm>
            <a:off x="311700" y="10762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s" sz="1200">
                <a:solidFill>
                  <a:schemeClr val="dk1"/>
                </a:solidFill>
              </a:rPr>
              <a:t>Callbacks para Optimización:</a:t>
            </a:r>
            <a:endParaRPr sz="1200">
              <a:solidFill>
                <a:schemeClr val="dk1"/>
              </a:solidFill>
            </a:endParaRPr>
          </a:p>
          <a:p>
            <a:pPr indent="0" lvl="0" marL="0" rtl="0" algn="l">
              <a:lnSpc>
                <a:spcPct val="115000"/>
              </a:lnSpc>
              <a:spcBef>
                <a:spcPts val="0"/>
              </a:spcBef>
              <a:spcAft>
                <a:spcPts val="0"/>
              </a:spcAft>
              <a:buSzPts val="1800"/>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 sz="1200">
                <a:solidFill>
                  <a:schemeClr val="dk1"/>
                </a:solidFill>
              </a:rPr>
              <a:t>Se implementó EarlyStopping para evitar el sobreentrenamiento. Este método detiene el entrenamiento si no hay mejora en la 'val_loss' (pérdida de validación) durante 10 épocas consecutivas.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s" sz="1200">
                <a:solidFill>
                  <a:schemeClr val="dk1"/>
                </a:solidFill>
              </a:rPr>
              <a:t>se utilizó ReduceLROnPlateau, que reduce la tasa de aprendizaje si no hay mejora en la 'val_loss' tras 5 épocas. El valor mínimo de la tasa de aprendizaje se estableció en 0.001.</a:t>
            </a:r>
            <a:endParaRPr sz="1200">
              <a:solidFill>
                <a:schemeClr val="dk1"/>
              </a:solidFill>
            </a:endParaRPr>
          </a:p>
          <a:p>
            <a:pPr indent="0" lvl="0" marL="0" rtl="0" algn="l">
              <a:lnSpc>
                <a:spcPct val="115000"/>
              </a:lnSpc>
              <a:spcBef>
                <a:spcPts val="0"/>
              </a:spcBef>
              <a:spcAft>
                <a:spcPts val="0"/>
              </a:spcAft>
              <a:buSzPts val="1800"/>
              <a:buNone/>
            </a:pPr>
            <a:r>
              <a:t/>
            </a:r>
            <a:endParaRPr sz="1200">
              <a:solidFill>
                <a:schemeClr val="dk1"/>
              </a:solidFill>
            </a:endParaRPr>
          </a:p>
          <a:p>
            <a:pPr indent="0" lvl="0" marL="0" rtl="0" algn="l">
              <a:lnSpc>
                <a:spcPct val="115000"/>
              </a:lnSpc>
              <a:spcBef>
                <a:spcPts val="0"/>
              </a:spcBef>
              <a:spcAft>
                <a:spcPts val="0"/>
              </a:spcAft>
              <a:buSzPts val="1800"/>
              <a:buNone/>
            </a:pPr>
            <a:r>
              <a:rPr b="1" lang="es" sz="1200">
                <a:solidFill>
                  <a:schemeClr val="dk1"/>
                </a:solidFill>
              </a:rPr>
              <a:t>Proceso de Entrenamiento: </a:t>
            </a:r>
            <a:endParaRPr b="1" sz="1200">
              <a:solidFill>
                <a:schemeClr val="dk1"/>
              </a:solidFill>
            </a:endParaRPr>
          </a:p>
          <a:p>
            <a:pPr indent="0" lvl="0" marL="0" rtl="0" algn="l">
              <a:lnSpc>
                <a:spcPct val="115000"/>
              </a:lnSpc>
              <a:spcBef>
                <a:spcPts val="0"/>
              </a:spcBef>
              <a:spcAft>
                <a:spcPts val="0"/>
              </a:spcAft>
              <a:buSzPts val="1800"/>
              <a:buNone/>
            </a:pPr>
            <a:r>
              <a:rPr lang="es" sz="1200">
                <a:solidFill>
                  <a:schemeClr val="dk1"/>
                </a:solidFill>
              </a:rPr>
              <a:t>El entrenamiento del modelo se realizó utilizando los datos de entrenamiento (x_train, y_train) con un tamaño de lote de 32. Se estableció un total de 20 épocas para el entrenamiento, utilizando también un conjunto de validación (x_val, y_val). </a:t>
            </a:r>
            <a:endParaRPr sz="1200">
              <a:solidFill>
                <a:schemeClr val="dk1"/>
              </a:solidFill>
            </a:endParaRPr>
          </a:p>
          <a:p>
            <a:pPr indent="0" lvl="0" marL="0" rtl="0" algn="l">
              <a:lnSpc>
                <a:spcPct val="115000"/>
              </a:lnSpc>
              <a:spcBef>
                <a:spcPts val="0"/>
              </a:spcBef>
              <a:spcAft>
                <a:spcPts val="0"/>
              </a:spcAft>
              <a:buSzPts val="1800"/>
              <a:buNone/>
            </a:pPr>
            <a:r>
              <a:t/>
            </a:r>
            <a:endParaRPr sz="1200">
              <a:solidFill>
                <a:schemeClr val="dk1"/>
              </a:solidFill>
            </a:endParaRPr>
          </a:p>
          <a:p>
            <a:pPr indent="0" lvl="0" marL="0" rtl="0" algn="l">
              <a:lnSpc>
                <a:spcPct val="115000"/>
              </a:lnSpc>
              <a:spcBef>
                <a:spcPts val="0"/>
              </a:spcBef>
              <a:spcAft>
                <a:spcPts val="0"/>
              </a:spcAft>
              <a:buSzPts val="1800"/>
              <a:buNone/>
            </a:pPr>
            <a:r>
              <a:rPr lang="es" sz="1200">
                <a:solidFill>
                  <a:schemeClr val="dk1"/>
                </a:solidFill>
              </a:rPr>
              <a:t>Los callbacks de EarlyStopping y ReduceLROnPlateau se incluyeron para optimizar el proceso y evitar el sobreajuste.</a:t>
            </a:r>
            <a:endParaRPr sz="1200">
              <a:solidFill>
                <a:schemeClr val="dk1"/>
              </a:solidFill>
            </a:endParaRPr>
          </a:p>
        </p:txBody>
      </p:sp>
      <p:sp>
        <p:nvSpPr>
          <p:cNvPr id="174" name="Google Shape;17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4284"/>
              <a:buFont typeface="Arial"/>
              <a:buNone/>
            </a:pPr>
            <a:r>
              <a:rPr b="1" lang="es" sz="2100">
                <a:solidFill>
                  <a:srgbClr val="00723F"/>
                </a:solidFill>
              </a:rPr>
              <a:t>Introducción</a:t>
            </a:r>
            <a:endParaRPr b="1" sz="2100">
              <a:solidFill>
                <a:srgbClr val="00723F"/>
              </a:solidFill>
            </a:endParaRPr>
          </a:p>
          <a:p>
            <a:pPr indent="0" lvl="0" marL="0" rtl="0" algn="l">
              <a:lnSpc>
                <a:spcPct val="100000"/>
              </a:lnSpc>
              <a:spcBef>
                <a:spcPts val="0"/>
              </a:spcBef>
              <a:spcAft>
                <a:spcPts val="0"/>
              </a:spcAft>
              <a:buSzPct val="111111"/>
              <a:buNone/>
            </a:pPr>
            <a:r>
              <a:t/>
            </a:r>
            <a:endParaRPr/>
          </a:p>
        </p:txBody>
      </p:sp>
      <p:sp>
        <p:nvSpPr>
          <p:cNvPr id="62" name="Google Shape;62;p14"/>
          <p:cNvSpPr txBox="1"/>
          <p:nvPr>
            <p:ph idx="1" type="body"/>
          </p:nvPr>
        </p:nvSpPr>
        <p:spPr>
          <a:xfrm>
            <a:off x="311700" y="10000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s" sz="1200">
                <a:solidFill>
                  <a:schemeClr val="dk1"/>
                </a:solidFill>
              </a:rPr>
              <a:t>Esta actividad se orientó a identificar el modelo de Deep Learning más eficiente para la clasificación de imágenes del fondo de ojo, utilizando el conjunto de datos ODIR-5K. </a:t>
            </a:r>
            <a:endParaRPr sz="1200">
              <a:solidFill>
                <a:schemeClr val="dk1"/>
              </a:solidFill>
            </a:endParaRPr>
          </a:p>
          <a:p>
            <a:pPr indent="0" lvl="0" marL="0" rtl="0" algn="l">
              <a:lnSpc>
                <a:spcPct val="115000"/>
              </a:lnSpc>
              <a:spcBef>
                <a:spcPts val="1200"/>
              </a:spcBef>
              <a:spcAft>
                <a:spcPts val="1200"/>
              </a:spcAft>
              <a:buSzPts val="1800"/>
              <a:buNone/>
            </a:pPr>
            <a:r>
              <a:rPr lang="es" sz="1200">
                <a:solidFill>
                  <a:schemeClr val="dk1"/>
                </a:solidFill>
              </a:rPr>
              <a:t>Se realizaron una serie de evaluaciones para comparar y determinar el rendimiento de DenseNet121, DenseNet201 e Inceptionv3.</a:t>
            </a:r>
            <a:endParaRPr sz="12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p:nvPr/>
        </p:nvSpPr>
        <p:spPr>
          <a:xfrm>
            <a:off x="2358150" y="469300"/>
            <a:ext cx="232500" cy="9435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2"/>
          <p:cNvSpPr txBox="1"/>
          <p:nvPr/>
        </p:nvSpPr>
        <p:spPr>
          <a:xfrm>
            <a:off x="1807425" y="1441500"/>
            <a:ext cx="1370400" cy="55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chemeClr val="dk2"/>
                </a:solidFill>
                <a:latin typeface="Arial"/>
                <a:ea typeface="Arial"/>
                <a:cs typeface="Arial"/>
                <a:sym typeface="Arial"/>
              </a:rPr>
              <a:t>DenseNet121</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pic>
        <p:nvPicPr>
          <p:cNvPr id="181" name="Google Shape;181;p32"/>
          <p:cNvPicPr preferRelativeResize="0"/>
          <p:nvPr/>
        </p:nvPicPr>
        <p:blipFill rotWithShape="1">
          <a:blip r:embed="rId3">
            <a:alphaModFix/>
          </a:blip>
          <a:srcRect b="0" l="0" r="0" t="0"/>
          <a:stretch/>
        </p:blipFill>
        <p:spPr>
          <a:xfrm>
            <a:off x="331375" y="469300"/>
            <a:ext cx="1141299" cy="1140752"/>
          </a:xfrm>
          <a:prstGeom prst="rect">
            <a:avLst/>
          </a:prstGeom>
          <a:noFill/>
          <a:ln>
            <a:noFill/>
          </a:ln>
        </p:spPr>
      </p:pic>
      <p:cxnSp>
        <p:nvCxnSpPr>
          <p:cNvPr id="182" name="Google Shape;182;p32"/>
          <p:cNvCxnSpPr/>
          <p:nvPr/>
        </p:nvCxnSpPr>
        <p:spPr>
          <a:xfrm flipH="1" rot="10800000">
            <a:off x="1587224" y="927026"/>
            <a:ext cx="476100" cy="3300"/>
          </a:xfrm>
          <a:prstGeom prst="straightConnector1">
            <a:avLst/>
          </a:prstGeom>
          <a:noFill/>
          <a:ln cap="flat" cmpd="sng" w="9525">
            <a:solidFill>
              <a:schemeClr val="dk2"/>
            </a:solidFill>
            <a:prstDash val="solid"/>
            <a:round/>
            <a:headEnd len="sm" w="sm" type="none"/>
            <a:tailEnd len="med" w="med" type="triangle"/>
          </a:ln>
        </p:spPr>
      </p:cxnSp>
      <p:cxnSp>
        <p:nvCxnSpPr>
          <p:cNvPr id="183" name="Google Shape;183;p32"/>
          <p:cNvCxnSpPr/>
          <p:nvPr/>
        </p:nvCxnSpPr>
        <p:spPr>
          <a:xfrm>
            <a:off x="3047474" y="924614"/>
            <a:ext cx="529500" cy="8100"/>
          </a:xfrm>
          <a:prstGeom prst="straightConnector1">
            <a:avLst/>
          </a:prstGeom>
          <a:noFill/>
          <a:ln cap="flat" cmpd="sng" w="9525">
            <a:solidFill>
              <a:schemeClr val="dk2"/>
            </a:solidFill>
            <a:prstDash val="solid"/>
            <a:round/>
            <a:headEnd len="sm" w="sm" type="none"/>
            <a:tailEnd len="med" w="med" type="triangle"/>
          </a:ln>
        </p:spPr>
      </p:cxnSp>
      <p:cxnSp>
        <p:nvCxnSpPr>
          <p:cNvPr id="184" name="Google Shape;184;p32"/>
          <p:cNvCxnSpPr/>
          <p:nvPr/>
        </p:nvCxnSpPr>
        <p:spPr>
          <a:xfrm>
            <a:off x="7868699" y="2398376"/>
            <a:ext cx="11700" cy="771600"/>
          </a:xfrm>
          <a:prstGeom prst="straightConnector1">
            <a:avLst/>
          </a:prstGeom>
          <a:noFill/>
          <a:ln cap="flat" cmpd="sng" w="9525">
            <a:solidFill>
              <a:schemeClr val="dk2"/>
            </a:solidFill>
            <a:prstDash val="solid"/>
            <a:round/>
            <a:headEnd len="sm" w="sm" type="none"/>
            <a:tailEnd len="med" w="med" type="triangle"/>
          </a:ln>
        </p:spPr>
      </p:cxnSp>
      <p:sp>
        <p:nvSpPr>
          <p:cNvPr id="185" name="Google Shape;185;p32"/>
          <p:cNvSpPr txBox="1"/>
          <p:nvPr/>
        </p:nvSpPr>
        <p:spPr>
          <a:xfrm>
            <a:off x="7189350" y="3644750"/>
            <a:ext cx="1370400" cy="55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chemeClr val="dk2"/>
                </a:solidFill>
                <a:latin typeface="Arial"/>
                <a:ea typeface="Arial"/>
                <a:cs typeface="Arial"/>
                <a:sym typeface="Arial"/>
              </a:rPr>
              <a:t>Predicción</a:t>
            </a:r>
            <a:endParaRPr b="1" i="0" sz="1800" u="none" cap="none" strike="noStrike">
              <a:solidFill>
                <a:schemeClr val="dk2"/>
              </a:solidFill>
              <a:latin typeface="Arial"/>
              <a:ea typeface="Arial"/>
              <a:cs typeface="Arial"/>
              <a:sym typeface="Arial"/>
            </a:endParaRPr>
          </a:p>
        </p:txBody>
      </p:sp>
      <p:sp>
        <p:nvSpPr>
          <p:cNvPr id="186" name="Google Shape;186;p32"/>
          <p:cNvSpPr/>
          <p:nvPr/>
        </p:nvSpPr>
        <p:spPr>
          <a:xfrm>
            <a:off x="3734338" y="399400"/>
            <a:ext cx="232500" cy="943500"/>
          </a:xfrm>
          <a:prstGeom prst="cube">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2"/>
          <p:cNvSpPr txBox="1"/>
          <p:nvPr/>
        </p:nvSpPr>
        <p:spPr>
          <a:xfrm>
            <a:off x="3367625" y="1371600"/>
            <a:ext cx="1409400" cy="55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595959"/>
                </a:solidFill>
                <a:latin typeface="Arial"/>
                <a:ea typeface="Arial"/>
                <a:cs typeface="Arial"/>
                <a:sym typeface="Arial"/>
              </a:rPr>
              <a:t>Average Pooling</a:t>
            </a:r>
            <a:endParaRPr b="0" i="0" sz="1400" u="none" cap="none" strike="noStrike">
              <a:solidFill>
                <a:srgbClr val="595959"/>
              </a:solidFill>
              <a:latin typeface="Arial"/>
              <a:ea typeface="Arial"/>
              <a:cs typeface="Arial"/>
              <a:sym typeface="Arial"/>
            </a:endParaRPr>
          </a:p>
        </p:txBody>
      </p:sp>
      <p:sp>
        <p:nvSpPr>
          <p:cNvPr id="188" name="Google Shape;188;p32"/>
          <p:cNvSpPr/>
          <p:nvPr/>
        </p:nvSpPr>
        <p:spPr>
          <a:xfrm>
            <a:off x="4965575" y="464725"/>
            <a:ext cx="232500" cy="943500"/>
          </a:xfrm>
          <a:prstGeom prst="cube">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2"/>
          <p:cNvSpPr txBox="1"/>
          <p:nvPr/>
        </p:nvSpPr>
        <p:spPr>
          <a:xfrm>
            <a:off x="4438625" y="1436925"/>
            <a:ext cx="1409400" cy="87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400" u="none" cap="none" strike="noStrike">
                <a:solidFill>
                  <a:schemeClr val="dk2"/>
                </a:solidFill>
                <a:latin typeface="Arial"/>
                <a:ea typeface="Arial"/>
                <a:cs typeface="Arial"/>
                <a:sym typeface="Arial"/>
              </a:rPr>
              <a:t>Dense Layer</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chemeClr val="dk2"/>
                </a:solidFill>
                <a:latin typeface="Arial"/>
                <a:ea typeface="Arial"/>
                <a:cs typeface="Arial"/>
                <a:sym typeface="Arial"/>
              </a:rPr>
              <a:t>(relu)</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 sz="1400" u="none" cap="none" strike="noStrike">
                <a:solidFill>
                  <a:schemeClr val="dk2"/>
                </a:solidFill>
                <a:latin typeface="Arial"/>
                <a:ea typeface="Arial"/>
                <a:cs typeface="Arial"/>
                <a:sym typeface="Arial"/>
              </a:rPr>
              <a:t>[512,224,64]</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p:txBody>
      </p:sp>
      <p:sp>
        <p:nvSpPr>
          <p:cNvPr id="190" name="Google Shape;190;p32"/>
          <p:cNvSpPr/>
          <p:nvPr/>
        </p:nvSpPr>
        <p:spPr>
          <a:xfrm>
            <a:off x="6184775" y="464725"/>
            <a:ext cx="232500" cy="943500"/>
          </a:xfrm>
          <a:prstGeom prst="cube">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2"/>
          <p:cNvSpPr txBox="1"/>
          <p:nvPr/>
        </p:nvSpPr>
        <p:spPr>
          <a:xfrm>
            <a:off x="5745075" y="1436925"/>
            <a:ext cx="1333800" cy="55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595959"/>
                </a:solidFill>
                <a:latin typeface="Arial"/>
                <a:ea typeface="Arial"/>
                <a:cs typeface="Arial"/>
                <a:sym typeface="Arial"/>
              </a:rPr>
              <a:t>Batch</a:t>
            </a:r>
            <a:endParaRPr b="0" i="0" sz="1400" u="none" cap="none" strike="noStrike">
              <a:solidFill>
                <a:srgbClr val="59595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595959"/>
                </a:solidFill>
                <a:latin typeface="Arial"/>
                <a:ea typeface="Arial"/>
                <a:cs typeface="Arial"/>
                <a:sym typeface="Arial"/>
              </a:rPr>
              <a:t>Normalization Layer</a:t>
            </a:r>
            <a:endParaRPr b="0" i="0" sz="1800" u="none" cap="none" strike="noStrike">
              <a:solidFill>
                <a:srgbClr val="595959"/>
              </a:solidFill>
              <a:latin typeface="Arial"/>
              <a:ea typeface="Arial"/>
              <a:cs typeface="Arial"/>
              <a:sym typeface="Arial"/>
            </a:endParaRPr>
          </a:p>
        </p:txBody>
      </p:sp>
      <p:sp>
        <p:nvSpPr>
          <p:cNvPr id="192" name="Google Shape;192;p32"/>
          <p:cNvSpPr txBox="1"/>
          <p:nvPr/>
        </p:nvSpPr>
        <p:spPr>
          <a:xfrm>
            <a:off x="4377125" y="90425"/>
            <a:ext cx="2628600" cy="34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s" sz="1600" u="none" cap="none" strike="noStrike">
                <a:solidFill>
                  <a:srgbClr val="595959"/>
                </a:solidFill>
                <a:latin typeface="Arial"/>
                <a:ea typeface="Arial"/>
                <a:cs typeface="Arial"/>
                <a:sym typeface="Arial"/>
              </a:rPr>
              <a:t>x3</a:t>
            </a:r>
            <a:endParaRPr b="1" i="0" sz="1600" u="none" cap="none" strike="noStrike">
              <a:solidFill>
                <a:srgbClr val="595959"/>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595959"/>
              </a:solidFill>
              <a:latin typeface="Arial"/>
              <a:ea typeface="Arial"/>
              <a:cs typeface="Arial"/>
              <a:sym typeface="Arial"/>
            </a:endParaRPr>
          </a:p>
        </p:txBody>
      </p:sp>
      <p:cxnSp>
        <p:nvCxnSpPr>
          <p:cNvPr id="193" name="Google Shape;193;p32"/>
          <p:cNvCxnSpPr/>
          <p:nvPr/>
        </p:nvCxnSpPr>
        <p:spPr>
          <a:xfrm>
            <a:off x="4235849" y="867101"/>
            <a:ext cx="529500" cy="8100"/>
          </a:xfrm>
          <a:prstGeom prst="straightConnector1">
            <a:avLst/>
          </a:prstGeom>
          <a:noFill/>
          <a:ln cap="flat" cmpd="sng" w="9525">
            <a:solidFill>
              <a:srgbClr val="595959"/>
            </a:solidFill>
            <a:prstDash val="solid"/>
            <a:round/>
            <a:headEnd len="sm" w="sm" type="none"/>
            <a:tailEnd len="med" w="med" type="triangle"/>
          </a:ln>
        </p:spPr>
      </p:cxnSp>
      <p:cxnSp>
        <p:nvCxnSpPr>
          <p:cNvPr id="194" name="Google Shape;194;p32"/>
          <p:cNvCxnSpPr/>
          <p:nvPr/>
        </p:nvCxnSpPr>
        <p:spPr>
          <a:xfrm>
            <a:off x="5426674" y="932426"/>
            <a:ext cx="529500" cy="8100"/>
          </a:xfrm>
          <a:prstGeom prst="straightConnector1">
            <a:avLst/>
          </a:prstGeom>
          <a:noFill/>
          <a:ln cap="flat" cmpd="sng" w="9525">
            <a:solidFill>
              <a:srgbClr val="595959"/>
            </a:solidFill>
            <a:prstDash val="solid"/>
            <a:round/>
            <a:headEnd len="sm" w="sm" type="none"/>
            <a:tailEnd len="med" w="med" type="triangle"/>
          </a:ln>
        </p:spPr>
      </p:cxnSp>
      <p:cxnSp>
        <p:nvCxnSpPr>
          <p:cNvPr id="195" name="Google Shape;195;p32"/>
          <p:cNvCxnSpPr/>
          <p:nvPr/>
        </p:nvCxnSpPr>
        <p:spPr>
          <a:xfrm>
            <a:off x="6648674" y="924614"/>
            <a:ext cx="760200" cy="17400"/>
          </a:xfrm>
          <a:prstGeom prst="straightConnector1">
            <a:avLst/>
          </a:prstGeom>
          <a:noFill/>
          <a:ln cap="flat" cmpd="sng" w="9525">
            <a:solidFill>
              <a:schemeClr val="dk2"/>
            </a:solidFill>
            <a:prstDash val="solid"/>
            <a:round/>
            <a:headEnd len="sm" w="sm" type="none"/>
            <a:tailEnd len="med" w="med" type="triangle"/>
          </a:ln>
        </p:spPr>
      </p:cxnSp>
      <p:sp>
        <p:nvSpPr>
          <p:cNvPr id="196" name="Google Shape;196;p32"/>
          <p:cNvSpPr/>
          <p:nvPr/>
        </p:nvSpPr>
        <p:spPr>
          <a:xfrm>
            <a:off x="7636188" y="399400"/>
            <a:ext cx="232500" cy="943500"/>
          </a:xfrm>
          <a:prstGeom prst="cube">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2"/>
          <p:cNvSpPr txBox="1"/>
          <p:nvPr/>
        </p:nvSpPr>
        <p:spPr>
          <a:xfrm>
            <a:off x="7269475" y="1371600"/>
            <a:ext cx="1409400" cy="55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s" sz="1400" u="none" cap="none" strike="noStrike">
                <a:solidFill>
                  <a:schemeClr val="dk2"/>
                </a:solidFill>
                <a:latin typeface="Arial"/>
                <a:ea typeface="Arial"/>
                <a:cs typeface="Arial"/>
                <a:sym typeface="Arial"/>
              </a:rPr>
              <a:t>Dense Layer</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s" sz="1400" u="none" cap="none" strike="noStrike">
                <a:solidFill>
                  <a:schemeClr val="dk2"/>
                </a:solidFill>
                <a:latin typeface="Arial"/>
                <a:ea typeface="Arial"/>
                <a:cs typeface="Arial"/>
                <a:sym typeface="Arial"/>
              </a:rPr>
              <a:t>(sigmoid)</a:t>
            </a:r>
            <a:endParaRPr b="0" i="0" sz="1400" u="none" cap="none" strike="noStrike">
              <a:solidFill>
                <a:srgbClr val="595959"/>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00">
                <a:solidFill>
                  <a:srgbClr val="00723F"/>
                </a:solidFill>
              </a:rPr>
              <a:t>Entrenamiento</a:t>
            </a:r>
            <a:endParaRPr b="1" sz="1900">
              <a:solidFill>
                <a:srgbClr val="00723F"/>
              </a:solidFill>
            </a:endParaRPr>
          </a:p>
        </p:txBody>
      </p:sp>
      <p:sp>
        <p:nvSpPr>
          <p:cNvPr id="203" name="Google Shape;203;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800"/>
              <a:buNone/>
            </a:pPr>
            <a:r>
              <a:rPr lang="es" sz="1200">
                <a:solidFill>
                  <a:schemeClr val="dk1"/>
                </a:solidFill>
              </a:rPr>
              <a:t>Ahora veremos cómo se comportaron los modelos después del entrenamiento, lo que nos dice qué tan bien pueden identificar diferentes condiciones del fondo de ojo. Vamos a mirar:</a:t>
            </a:r>
            <a:endParaRPr sz="1200">
              <a:solidFill>
                <a:schemeClr val="dk1"/>
              </a:solidFill>
            </a:endParaRPr>
          </a:p>
          <a:p>
            <a:pPr indent="-304800" lvl="0" marL="457200" rtl="0" algn="just">
              <a:lnSpc>
                <a:spcPct val="115000"/>
              </a:lnSpc>
              <a:spcBef>
                <a:spcPts val="1200"/>
              </a:spcBef>
              <a:spcAft>
                <a:spcPts val="0"/>
              </a:spcAft>
              <a:buClr>
                <a:schemeClr val="dk1"/>
              </a:buClr>
              <a:buSzPts val="1200"/>
              <a:buChar char="-"/>
            </a:pPr>
            <a:r>
              <a:rPr lang="es" sz="1200">
                <a:solidFill>
                  <a:schemeClr val="dk1"/>
                </a:solidFill>
              </a:rPr>
              <a:t>Gráficos de entrenamiento</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s" sz="1200">
                <a:solidFill>
                  <a:schemeClr val="dk1"/>
                </a:solidFill>
              </a:rPr>
              <a:t>Predicciones</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s" sz="1200">
                <a:solidFill>
                  <a:schemeClr val="dk1"/>
                </a:solidFill>
              </a:rPr>
              <a:t>Matriz de confusión (inceptionV3)</a:t>
            </a:r>
            <a:endParaRPr sz="1200">
              <a:solidFill>
                <a:schemeClr val="dk1"/>
              </a:solidFill>
            </a:endParaRPr>
          </a:p>
          <a:p>
            <a:pPr indent="-304800" lvl="0" marL="457200" rtl="0" algn="just">
              <a:lnSpc>
                <a:spcPct val="115000"/>
              </a:lnSpc>
              <a:spcBef>
                <a:spcPts val="0"/>
              </a:spcBef>
              <a:spcAft>
                <a:spcPts val="0"/>
              </a:spcAft>
              <a:buClr>
                <a:schemeClr val="dk1"/>
              </a:buClr>
              <a:buSzPts val="1200"/>
              <a:buChar char="-"/>
            </a:pPr>
            <a:r>
              <a:rPr lang="es" sz="1200">
                <a:solidFill>
                  <a:schemeClr val="dk1"/>
                </a:solidFill>
              </a:rPr>
              <a:t>Métricas de entrenamiento y prueba (Precision,Recall,F1 score)</a:t>
            </a:r>
            <a:endParaRPr sz="1200">
              <a:solidFill>
                <a:schemeClr val="dk1"/>
              </a:solidFill>
            </a:endParaRPr>
          </a:p>
          <a:p>
            <a:pPr indent="0" lvl="0" marL="0" rtl="0" algn="l">
              <a:lnSpc>
                <a:spcPct val="115000"/>
              </a:lnSpc>
              <a:spcBef>
                <a:spcPts val="1200"/>
              </a:spcBef>
              <a:spcAft>
                <a:spcPts val="1200"/>
              </a:spcAft>
              <a:buSzPts val="1800"/>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s" sz="1920">
                <a:solidFill>
                  <a:srgbClr val="00723F"/>
                </a:solidFill>
              </a:rPr>
              <a:t>DenseNet121</a:t>
            </a:r>
            <a:endParaRPr b="1" sz="1920">
              <a:solidFill>
                <a:srgbClr val="00723F"/>
              </a:solidFill>
            </a:endParaRPr>
          </a:p>
        </p:txBody>
      </p:sp>
      <p:sp>
        <p:nvSpPr>
          <p:cNvPr id="209" name="Google Shape;209;p34"/>
          <p:cNvSpPr txBox="1"/>
          <p:nvPr>
            <p:ph idx="1" type="body"/>
          </p:nvPr>
        </p:nvSpPr>
        <p:spPr>
          <a:xfrm>
            <a:off x="311700" y="1076275"/>
            <a:ext cx="8520600" cy="3416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800"/>
              <a:buNone/>
            </a:pPr>
            <a:r>
              <a:rPr lang="es" sz="1400">
                <a:solidFill>
                  <a:schemeClr val="dk1"/>
                </a:solidFill>
              </a:rPr>
              <a:t>Función de Error y precisión:</a:t>
            </a:r>
            <a:endParaRPr sz="1400">
              <a:solidFill>
                <a:schemeClr val="dk1"/>
              </a:solidFill>
              <a:highlight>
                <a:srgbClr val="FFFFFF"/>
              </a:highlight>
            </a:endParaRPr>
          </a:p>
          <a:p>
            <a:pPr indent="0" lvl="0" marL="0" rtl="0" algn="just">
              <a:lnSpc>
                <a:spcPct val="115000"/>
              </a:lnSpc>
              <a:spcBef>
                <a:spcPts val="1200"/>
              </a:spcBef>
              <a:spcAft>
                <a:spcPts val="0"/>
              </a:spcAft>
              <a:buSzPts val="1800"/>
              <a:buNone/>
            </a:pPr>
            <a:r>
              <a:t/>
            </a:r>
            <a:endParaRPr sz="1400"/>
          </a:p>
          <a:p>
            <a:pPr indent="0" lvl="0" marL="0" rtl="0" algn="just">
              <a:lnSpc>
                <a:spcPct val="115000"/>
              </a:lnSpc>
              <a:spcBef>
                <a:spcPts val="1200"/>
              </a:spcBef>
              <a:spcAft>
                <a:spcPts val="0"/>
              </a:spcAft>
              <a:buSzPts val="1800"/>
              <a:buNone/>
            </a:pPr>
            <a:r>
              <a:t/>
            </a:r>
            <a:endParaRPr sz="1400"/>
          </a:p>
          <a:p>
            <a:pPr indent="0" lvl="0" marL="0" rtl="0" algn="l">
              <a:lnSpc>
                <a:spcPct val="115000"/>
              </a:lnSpc>
              <a:spcBef>
                <a:spcPts val="1200"/>
              </a:spcBef>
              <a:spcAft>
                <a:spcPts val="1200"/>
              </a:spcAft>
              <a:buSzPts val="1800"/>
              <a:buNone/>
            </a:pPr>
            <a:r>
              <a:t/>
            </a:r>
            <a:endParaRPr sz="1400"/>
          </a:p>
        </p:txBody>
      </p:sp>
      <p:pic>
        <p:nvPicPr>
          <p:cNvPr id="210" name="Google Shape;210;p34"/>
          <p:cNvPicPr preferRelativeResize="0"/>
          <p:nvPr/>
        </p:nvPicPr>
        <p:blipFill>
          <a:blip r:embed="rId3">
            <a:alphaModFix/>
          </a:blip>
          <a:stretch>
            <a:fillRect/>
          </a:stretch>
        </p:blipFill>
        <p:spPr>
          <a:xfrm>
            <a:off x="0" y="1991595"/>
            <a:ext cx="9144000" cy="315190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5"/>
          <p:cNvPicPr preferRelativeResize="0"/>
          <p:nvPr/>
        </p:nvPicPr>
        <p:blipFill>
          <a:blip r:embed="rId3">
            <a:alphaModFix/>
          </a:blip>
          <a:stretch>
            <a:fillRect/>
          </a:stretch>
        </p:blipFill>
        <p:spPr>
          <a:xfrm>
            <a:off x="919844" y="1526598"/>
            <a:ext cx="7321556" cy="3616901"/>
          </a:xfrm>
          <a:prstGeom prst="rect">
            <a:avLst/>
          </a:prstGeom>
          <a:noFill/>
          <a:ln>
            <a:noFill/>
          </a:ln>
        </p:spPr>
      </p:pic>
      <p:sp>
        <p:nvSpPr>
          <p:cNvPr id="216" name="Google Shape;216;p35"/>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00">
                <a:solidFill>
                  <a:srgbClr val="00723F"/>
                </a:solidFill>
              </a:rPr>
              <a:t>DenseNet121</a:t>
            </a:r>
            <a:endParaRPr sz="1900">
              <a:solidFill>
                <a:srgbClr val="00723F"/>
              </a:solidFill>
            </a:endParaRPr>
          </a:p>
        </p:txBody>
      </p:sp>
      <p:sp>
        <p:nvSpPr>
          <p:cNvPr id="217" name="Google Shape;217;p35"/>
          <p:cNvSpPr txBox="1"/>
          <p:nvPr>
            <p:ph idx="1" type="body"/>
          </p:nvPr>
        </p:nvSpPr>
        <p:spPr>
          <a:xfrm>
            <a:off x="311700" y="1076275"/>
            <a:ext cx="8520600" cy="3416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800"/>
              <a:buNone/>
            </a:pPr>
            <a:r>
              <a:rPr lang="es" sz="1400">
                <a:solidFill>
                  <a:schemeClr val="dk1"/>
                </a:solidFill>
              </a:rPr>
              <a:t>Predicciones</a:t>
            </a:r>
            <a:r>
              <a:rPr lang="es" sz="1400"/>
              <a:t>:</a:t>
            </a:r>
            <a:endParaRPr sz="1400"/>
          </a:p>
          <a:p>
            <a:pPr indent="0" lvl="0" marL="0" rtl="0" algn="just">
              <a:lnSpc>
                <a:spcPct val="115000"/>
              </a:lnSpc>
              <a:spcBef>
                <a:spcPts val="1200"/>
              </a:spcBef>
              <a:spcAft>
                <a:spcPts val="0"/>
              </a:spcAft>
              <a:buSzPts val="1800"/>
              <a:buNone/>
            </a:pPr>
            <a:r>
              <a:t/>
            </a:r>
            <a:endParaRPr sz="1100">
              <a:highlight>
                <a:srgbClr val="FFFFFF"/>
              </a:highlight>
            </a:endParaRPr>
          </a:p>
          <a:p>
            <a:pPr indent="0" lvl="0" marL="0" rtl="0" algn="just">
              <a:lnSpc>
                <a:spcPct val="115000"/>
              </a:lnSpc>
              <a:spcBef>
                <a:spcPts val="1200"/>
              </a:spcBef>
              <a:spcAft>
                <a:spcPts val="0"/>
              </a:spcAft>
              <a:buSzPts val="1800"/>
              <a:buNone/>
            </a:pPr>
            <a:r>
              <a:t/>
            </a:r>
            <a:endParaRPr sz="1400"/>
          </a:p>
          <a:p>
            <a:pPr indent="0" lvl="0" marL="0" rtl="0" algn="just">
              <a:lnSpc>
                <a:spcPct val="115000"/>
              </a:lnSpc>
              <a:spcBef>
                <a:spcPts val="1200"/>
              </a:spcBef>
              <a:spcAft>
                <a:spcPts val="0"/>
              </a:spcAft>
              <a:buSzPts val="1800"/>
              <a:buNone/>
            </a:pPr>
            <a:r>
              <a:t/>
            </a:r>
            <a:endParaRPr sz="1400"/>
          </a:p>
          <a:p>
            <a:pPr indent="0" lvl="0" marL="0" rtl="0" algn="l">
              <a:lnSpc>
                <a:spcPct val="115000"/>
              </a:lnSpc>
              <a:spcBef>
                <a:spcPts val="1200"/>
              </a:spcBef>
              <a:spcAft>
                <a:spcPts val="1200"/>
              </a:spcAft>
              <a:buSzPts val="1800"/>
              <a:buNone/>
            </a:pPr>
            <a:r>
              <a:t/>
            </a:r>
            <a:endParaRPr sz="1400"/>
          </a:p>
        </p:txBody>
      </p:sp>
      <p:pic>
        <p:nvPicPr>
          <p:cNvPr id="218" name="Google Shape;218;p35"/>
          <p:cNvPicPr preferRelativeResize="0"/>
          <p:nvPr/>
        </p:nvPicPr>
        <p:blipFill rotWithShape="1">
          <a:blip r:embed="rId4">
            <a:alphaModFix/>
          </a:blip>
          <a:srcRect b="0" l="0" r="0" t="0"/>
          <a:stretch/>
        </p:blipFill>
        <p:spPr>
          <a:xfrm>
            <a:off x="1683551" y="1422901"/>
            <a:ext cx="406426" cy="464899"/>
          </a:xfrm>
          <a:prstGeom prst="rect">
            <a:avLst/>
          </a:prstGeom>
          <a:noFill/>
          <a:ln>
            <a:noFill/>
          </a:ln>
        </p:spPr>
      </p:pic>
      <p:pic>
        <p:nvPicPr>
          <p:cNvPr id="219" name="Google Shape;219;p35"/>
          <p:cNvPicPr preferRelativeResize="0"/>
          <p:nvPr/>
        </p:nvPicPr>
        <p:blipFill rotWithShape="1">
          <a:blip r:embed="rId4">
            <a:alphaModFix/>
          </a:blip>
          <a:srcRect b="0" l="0" r="0" t="0"/>
          <a:stretch/>
        </p:blipFill>
        <p:spPr>
          <a:xfrm>
            <a:off x="2994726" y="1422901"/>
            <a:ext cx="406426" cy="464899"/>
          </a:xfrm>
          <a:prstGeom prst="rect">
            <a:avLst/>
          </a:prstGeom>
          <a:noFill/>
          <a:ln>
            <a:noFill/>
          </a:ln>
        </p:spPr>
      </p:pic>
      <p:pic>
        <p:nvPicPr>
          <p:cNvPr id="220" name="Google Shape;220;p35"/>
          <p:cNvPicPr preferRelativeResize="0"/>
          <p:nvPr/>
        </p:nvPicPr>
        <p:blipFill rotWithShape="1">
          <a:blip r:embed="rId4">
            <a:alphaModFix/>
          </a:blip>
          <a:srcRect b="0" l="0" r="0" t="0"/>
          <a:stretch/>
        </p:blipFill>
        <p:spPr>
          <a:xfrm>
            <a:off x="4403101" y="1422901"/>
            <a:ext cx="406426" cy="464899"/>
          </a:xfrm>
          <a:prstGeom prst="rect">
            <a:avLst/>
          </a:prstGeom>
          <a:noFill/>
          <a:ln>
            <a:noFill/>
          </a:ln>
        </p:spPr>
      </p:pic>
      <p:pic>
        <p:nvPicPr>
          <p:cNvPr id="221" name="Google Shape;221;p35"/>
          <p:cNvPicPr preferRelativeResize="0"/>
          <p:nvPr/>
        </p:nvPicPr>
        <p:blipFill rotWithShape="1">
          <a:blip r:embed="rId4">
            <a:alphaModFix/>
          </a:blip>
          <a:srcRect b="0" l="0" r="0" t="0"/>
          <a:stretch/>
        </p:blipFill>
        <p:spPr>
          <a:xfrm>
            <a:off x="7294601" y="1348126"/>
            <a:ext cx="406426" cy="464899"/>
          </a:xfrm>
          <a:prstGeom prst="rect">
            <a:avLst/>
          </a:prstGeom>
          <a:noFill/>
          <a:ln>
            <a:noFill/>
          </a:ln>
        </p:spPr>
      </p:pic>
      <p:pic>
        <p:nvPicPr>
          <p:cNvPr id="222" name="Google Shape;222;p35"/>
          <p:cNvPicPr preferRelativeResize="0"/>
          <p:nvPr/>
        </p:nvPicPr>
        <p:blipFill rotWithShape="1">
          <a:blip r:embed="rId4">
            <a:alphaModFix/>
          </a:blip>
          <a:srcRect b="0" l="0" r="0" t="0"/>
          <a:stretch/>
        </p:blipFill>
        <p:spPr>
          <a:xfrm>
            <a:off x="1683551" y="3402351"/>
            <a:ext cx="406426" cy="464899"/>
          </a:xfrm>
          <a:prstGeom prst="rect">
            <a:avLst/>
          </a:prstGeom>
          <a:noFill/>
          <a:ln>
            <a:noFill/>
          </a:ln>
        </p:spPr>
      </p:pic>
      <p:pic>
        <p:nvPicPr>
          <p:cNvPr id="223" name="Google Shape;223;p35"/>
          <p:cNvPicPr preferRelativeResize="0"/>
          <p:nvPr/>
        </p:nvPicPr>
        <p:blipFill rotWithShape="1">
          <a:blip r:embed="rId4">
            <a:alphaModFix/>
          </a:blip>
          <a:srcRect b="0" l="0" r="0" t="0"/>
          <a:stretch/>
        </p:blipFill>
        <p:spPr>
          <a:xfrm>
            <a:off x="2994726" y="3402351"/>
            <a:ext cx="406426" cy="464899"/>
          </a:xfrm>
          <a:prstGeom prst="rect">
            <a:avLst/>
          </a:prstGeom>
          <a:noFill/>
          <a:ln>
            <a:noFill/>
          </a:ln>
        </p:spPr>
      </p:pic>
      <p:pic>
        <p:nvPicPr>
          <p:cNvPr id="224" name="Google Shape;224;p35"/>
          <p:cNvPicPr preferRelativeResize="0"/>
          <p:nvPr/>
        </p:nvPicPr>
        <p:blipFill rotWithShape="1">
          <a:blip r:embed="rId4">
            <a:alphaModFix/>
          </a:blip>
          <a:srcRect b="0" l="0" r="0" t="0"/>
          <a:stretch/>
        </p:blipFill>
        <p:spPr>
          <a:xfrm>
            <a:off x="4403101" y="3402351"/>
            <a:ext cx="406426" cy="464899"/>
          </a:xfrm>
          <a:prstGeom prst="rect">
            <a:avLst/>
          </a:prstGeom>
          <a:noFill/>
          <a:ln>
            <a:noFill/>
          </a:ln>
        </p:spPr>
      </p:pic>
      <p:pic>
        <p:nvPicPr>
          <p:cNvPr id="225" name="Google Shape;225;p35"/>
          <p:cNvPicPr preferRelativeResize="0"/>
          <p:nvPr/>
        </p:nvPicPr>
        <p:blipFill rotWithShape="1">
          <a:blip r:embed="rId4">
            <a:alphaModFix/>
          </a:blip>
          <a:srcRect b="0" l="0" r="0" t="0"/>
          <a:stretch/>
        </p:blipFill>
        <p:spPr>
          <a:xfrm>
            <a:off x="5848851" y="3402351"/>
            <a:ext cx="406426" cy="464899"/>
          </a:xfrm>
          <a:prstGeom prst="rect">
            <a:avLst/>
          </a:prstGeom>
          <a:noFill/>
          <a:ln>
            <a:noFill/>
          </a:ln>
        </p:spPr>
      </p:pic>
      <p:pic>
        <p:nvPicPr>
          <p:cNvPr id="226" name="Google Shape;226;p35"/>
          <p:cNvPicPr preferRelativeResize="0"/>
          <p:nvPr/>
        </p:nvPicPr>
        <p:blipFill rotWithShape="1">
          <a:blip r:embed="rId4">
            <a:alphaModFix/>
          </a:blip>
          <a:srcRect b="0" l="0" r="0" t="0"/>
          <a:stretch/>
        </p:blipFill>
        <p:spPr>
          <a:xfrm>
            <a:off x="7294601" y="3402351"/>
            <a:ext cx="406426" cy="464899"/>
          </a:xfrm>
          <a:prstGeom prst="rect">
            <a:avLst/>
          </a:prstGeom>
          <a:noFill/>
          <a:ln>
            <a:noFill/>
          </a:ln>
        </p:spPr>
      </p:pic>
      <p:sp>
        <p:nvSpPr>
          <p:cNvPr id="227" name="Google Shape;227;p35"/>
          <p:cNvSpPr/>
          <p:nvPr/>
        </p:nvSpPr>
        <p:spPr>
          <a:xfrm>
            <a:off x="5827351" y="1399963"/>
            <a:ext cx="449400" cy="361200"/>
          </a:xfrm>
          <a:prstGeom prst="mathMultiply">
            <a:avLst>
              <a:gd fmla="val 23520" name="adj1"/>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00">
                <a:solidFill>
                  <a:srgbClr val="00723F"/>
                </a:solidFill>
              </a:rPr>
              <a:t>DenseNet121</a:t>
            </a:r>
            <a:endParaRPr sz="1900">
              <a:solidFill>
                <a:srgbClr val="00723F"/>
              </a:solidFill>
            </a:endParaRPr>
          </a:p>
        </p:txBody>
      </p:sp>
      <p:sp>
        <p:nvSpPr>
          <p:cNvPr id="233" name="Google Shape;233;p36"/>
          <p:cNvSpPr txBox="1"/>
          <p:nvPr>
            <p:ph idx="1" type="body"/>
          </p:nvPr>
        </p:nvSpPr>
        <p:spPr>
          <a:xfrm>
            <a:off x="311700" y="1105775"/>
            <a:ext cx="8520600" cy="3416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800"/>
              <a:buNone/>
            </a:pPr>
            <a:r>
              <a:rPr lang="es" sz="1400">
                <a:solidFill>
                  <a:schemeClr val="dk1"/>
                </a:solidFill>
              </a:rPr>
              <a:t>Resultados:</a:t>
            </a:r>
            <a:endParaRPr sz="1400">
              <a:solidFill>
                <a:schemeClr val="dk1"/>
              </a:solidFill>
              <a:highlight>
                <a:srgbClr val="FFFFFF"/>
              </a:highlight>
            </a:endParaRPr>
          </a:p>
          <a:p>
            <a:pPr indent="0" lvl="0" marL="0" rtl="0" algn="just">
              <a:lnSpc>
                <a:spcPct val="115000"/>
              </a:lnSpc>
              <a:spcBef>
                <a:spcPts val="1200"/>
              </a:spcBef>
              <a:spcAft>
                <a:spcPts val="1200"/>
              </a:spcAft>
              <a:buSzPts val="1800"/>
              <a:buNone/>
            </a:pPr>
            <a:r>
              <a:t/>
            </a:r>
            <a:endParaRPr sz="1400"/>
          </a:p>
        </p:txBody>
      </p:sp>
      <p:graphicFrame>
        <p:nvGraphicFramePr>
          <p:cNvPr id="234" name="Google Shape;234;p36"/>
          <p:cNvGraphicFramePr/>
          <p:nvPr/>
        </p:nvGraphicFramePr>
        <p:xfrm>
          <a:off x="1306200" y="1661150"/>
          <a:ext cx="3000000" cy="3000000"/>
        </p:xfrm>
        <a:graphic>
          <a:graphicData uri="http://schemas.openxmlformats.org/drawingml/2006/table">
            <a:tbl>
              <a:tblPr>
                <a:noFill/>
                <a:tableStyleId>{1CC31116-BF95-4915-9B16-B6A992476CA9}</a:tableStyleId>
              </a:tblPr>
              <a:tblGrid>
                <a:gridCol w="3619500"/>
                <a:gridCol w="3619500"/>
              </a:tblGrid>
              <a:tr h="2563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t>Métricas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t>Resultado</a:t>
                      </a:r>
                      <a:endParaRPr sz="1400" u="none" cap="none" strike="noStrike"/>
                    </a:p>
                  </a:txBody>
                  <a:tcPr marT="91425" marB="91425" marR="91425" marL="91425"/>
                </a:tc>
              </a:tr>
              <a:tr h="281550">
                <a:tc>
                  <a:txBody>
                    <a:bodyPr/>
                    <a:lstStyle/>
                    <a:p>
                      <a:pPr indent="0" lvl="0" marL="0" marR="0" rtl="0" algn="just">
                        <a:lnSpc>
                          <a:spcPct val="115000"/>
                        </a:lnSpc>
                        <a:spcBef>
                          <a:spcPts val="0"/>
                        </a:spcBef>
                        <a:spcAft>
                          <a:spcPts val="0"/>
                        </a:spcAft>
                        <a:buClr>
                          <a:schemeClr val="dk1"/>
                        </a:buClr>
                        <a:buSzPts val="1100"/>
                        <a:buFont typeface="Arial"/>
                        <a:buNone/>
                      </a:pPr>
                      <a:r>
                        <a:rPr lang="es" sz="1100" u="none" cap="none" strike="noStrike">
                          <a:solidFill>
                            <a:schemeClr val="dk2"/>
                          </a:solidFill>
                          <a:highlight>
                            <a:srgbClr val="FFFFFF"/>
                          </a:highlight>
                        </a:rPr>
                        <a:t>Precision(test)</a:t>
                      </a:r>
                      <a:endParaRPr sz="1400" u="none" cap="none" strike="noStrike"/>
                    </a:p>
                  </a:txBody>
                  <a:tcPr marT="91425" marB="91425" marR="91425" marL="91425"/>
                </a:tc>
                <a:tc>
                  <a:txBody>
                    <a:bodyPr/>
                    <a:lstStyle/>
                    <a:p>
                      <a:pPr indent="0" lvl="0" marL="0" marR="0" rtl="0" algn="just">
                        <a:lnSpc>
                          <a:spcPct val="115000"/>
                        </a:lnSpc>
                        <a:spcBef>
                          <a:spcPts val="0"/>
                        </a:spcBef>
                        <a:spcAft>
                          <a:spcPts val="0"/>
                        </a:spcAft>
                        <a:buClr>
                          <a:srgbClr val="000000"/>
                        </a:buClr>
                        <a:buSzPts val="1100"/>
                        <a:buFont typeface="Arial"/>
                        <a:buNone/>
                      </a:pPr>
                      <a:r>
                        <a:rPr lang="es" sz="1100" u="none" cap="none" strike="noStrike">
                          <a:solidFill>
                            <a:schemeClr val="dk2"/>
                          </a:solidFill>
                          <a:highlight>
                            <a:srgbClr val="FFFFFF"/>
                          </a:highlight>
                        </a:rPr>
                        <a:t>0.</a:t>
                      </a:r>
                      <a:r>
                        <a:rPr lang="es" sz="1100">
                          <a:solidFill>
                            <a:schemeClr val="dk2"/>
                          </a:solidFill>
                          <a:highlight>
                            <a:srgbClr val="FFFFFF"/>
                          </a:highlight>
                        </a:rPr>
                        <a:t>940589</a:t>
                      </a:r>
                      <a:endParaRPr sz="1400" u="none" cap="none" strike="noStrike"/>
                    </a:p>
                  </a:txBody>
                  <a:tcPr marT="91425" marB="91425" marR="91425" marL="91425"/>
                </a:tc>
              </a:tr>
              <a:tr h="256300">
                <a:tc>
                  <a:txBody>
                    <a:bodyPr/>
                    <a:lstStyle/>
                    <a:p>
                      <a:pPr indent="0" lvl="0" marL="0" marR="0" rtl="0" algn="just">
                        <a:lnSpc>
                          <a:spcPct val="115000"/>
                        </a:lnSpc>
                        <a:spcBef>
                          <a:spcPts val="0"/>
                        </a:spcBef>
                        <a:spcAft>
                          <a:spcPts val="0"/>
                        </a:spcAft>
                        <a:buClr>
                          <a:schemeClr val="dk1"/>
                        </a:buClr>
                        <a:buSzPts val="1100"/>
                        <a:buFont typeface="Arial"/>
                        <a:buNone/>
                      </a:pPr>
                      <a:r>
                        <a:rPr lang="es" sz="1100" u="none" cap="none" strike="noStrike">
                          <a:solidFill>
                            <a:schemeClr val="dk2"/>
                          </a:solidFill>
                          <a:highlight>
                            <a:srgbClr val="FFFFFF"/>
                          </a:highlight>
                        </a:rPr>
                        <a:t>Recalll(test)</a:t>
                      </a:r>
                      <a:endParaRPr sz="1400" u="none" cap="none" strike="noStrike"/>
                    </a:p>
                  </a:txBody>
                  <a:tcPr marT="91425" marB="91425" marR="91425" marL="91425"/>
                </a:tc>
                <a:tc>
                  <a:txBody>
                    <a:bodyPr/>
                    <a:lstStyle/>
                    <a:p>
                      <a:pPr indent="0" lvl="0" marL="0" marR="0" rtl="0" algn="just">
                        <a:lnSpc>
                          <a:spcPct val="115000"/>
                        </a:lnSpc>
                        <a:spcBef>
                          <a:spcPts val="0"/>
                        </a:spcBef>
                        <a:spcAft>
                          <a:spcPts val="0"/>
                        </a:spcAft>
                        <a:buClr>
                          <a:schemeClr val="dk1"/>
                        </a:buClr>
                        <a:buSzPts val="1100"/>
                        <a:buFont typeface="Arial"/>
                        <a:buNone/>
                      </a:pPr>
                      <a:r>
                        <a:rPr lang="es" sz="1100" u="none" cap="none" strike="noStrike">
                          <a:solidFill>
                            <a:schemeClr val="dk2"/>
                          </a:solidFill>
                          <a:highlight>
                            <a:srgbClr val="FFFFFF"/>
                          </a:highlight>
                        </a:rPr>
                        <a:t>0.8</a:t>
                      </a:r>
                      <a:r>
                        <a:rPr lang="es" sz="1100">
                          <a:solidFill>
                            <a:schemeClr val="dk2"/>
                          </a:solidFill>
                          <a:highlight>
                            <a:srgbClr val="FFFFFF"/>
                          </a:highlight>
                        </a:rPr>
                        <a:t>58833</a:t>
                      </a:r>
                      <a:endParaRPr sz="1400" u="none" cap="none" strike="noStrike"/>
                    </a:p>
                  </a:txBody>
                  <a:tcPr marT="91425" marB="91425" marR="91425" marL="91425"/>
                </a:tc>
              </a:tr>
              <a:tr h="256300">
                <a:tc>
                  <a:txBody>
                    <a:bodyPr/>
                    <a:lstStyle/>
                    <a:p>
                      <a:pPr indent="0" lvl="0" marL="0" marR="0" rtl="0" algn="just">
                        <a:lnSpc>
                          <a:spcPct val="115000"/>
                        </a:lnSpc>
                        <a:spcBef>
                          <a:spcPts val="0"/>
                        </a:spcBef>
                        <a:spcAft>
                          <a:spcPts val="0"/>
                        </a:spcAft>
                        <a:buClr>
                          <a:schemeClr val="dk1"/>
                        </a:buClr>
                        <a:buSzPts val="1100"/>
                        <a:buFont typeface="Arial"/>
                        <a:buNone/>
                      </a:pPr>
                      <a:r>
                        <a:rPr lang="es" sz="1100" u="none" cap="none" strike="noStrike">
                          <a:solidFill>
                            <a:schemeClr val="dk2"/>
                          </a:solidFill>
                          <a:highlight>
                            <a:srgbClr val="FFFFFF"/>
                          </a:highlight>
                        </a:rPr>
                        <a:t>F1_score(test)</a:t>
                      </a:r>
                      <a:endParaRPr sz="1400" u="none" cap="none" strike="noStrike"/>
                    </a:p>
                  </a:txBody>
                  <a:tcPr marT="91425" marB="91425" marR="91425" marL="91425"/>
                </a:tc>
                <a:tc>
                  <a:txBody>
                    <a:bodyPr/>
                    <a:lstStyle/>
                    <a:p>
                      <a:pPr indent="0" lvl="0" marL="0" marR="0" rtl="0" algn="just">
                        <a:lnSpc>
                          <a:spcPct val="115000"/>
                        </a:lnSpc>
                        <a:spcBef>
                          <a:spcPts val="0"/>
                        </a:spcBef>
                        <a:spcAft>
                          <a:spcPts val="0"/>
                        </a:spcAft>
                        <a:buClr>
                          <a:schemeClr val="dk1"/>
                        </a:buClr>
                        <a:buSzPts val="1100"/>
                        <a:buFont typeface="Arial"/>
                        <a:buNone/>
                      </a:pPr>
                      <a:r>
                        <a:rPr lang="es" sz="1100" u="none" cap="none" strike="noStrike">
                          <a:solidFill>
                            <a:schemeClr val="dk2"/>
                          </a:solidFill>
                          <a:highlight>
                            <a:srgbClr val="FFFFFF"/>
                          </a:highlight>
                        </a:rPr>
                        <a:t>0.8</a:t>
                      </a:r>
                      <a:r>
                        <a:rPr lang="es" sz="1100">
                          <a:solidFill>
                            <a:schemeClr val="dk2"/>
                          </a:solidFill>
                          <a:highlight>
                            <a:srgbClr val="FFFFFF"/>
                          </a:highlight>
                        </a:rPr>
                        <a:t>5673</a:t>
                      </a:r>
                      <a:endParaRPr sz="1400" u="none" cap="none" strike="noStrike"/>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s" sz="1920">
                <a:solidFill>
                  <a:srgbClr val="00723F"/>
                </a:solidFill>
              </a:rPr>
              <a:t>DenseNet201</a:t>
            </a:r>
            <a:endParaRPr b="1" sz="1920">
              <a:solidFill>
                <a:srgbClr val="00723F"/>
              </a:solidFill>
            </a:endParaRPr>
          </a:p>
        </p:txBody>
      </p:sp>
      <p:sp>
        <p:nvSpPr>
          <p:cNvPr id="240" name="Google Shape;240;p37"/>
          <p:cNvSpPr txBox="1"/>
          <p:nvPr>
            <p:ph idx="1" type="body"/>
          </p:nvPr>
        </p:nvSpPr>
        <p:spPr>
          <a:xfrm>
            <a:off x="311700" y="1076275"/>
            <a:ext cx="8520600" cy="3416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800"/>
              <a:buNone/>
            </a:pPr>
            <a:r>
              <a:rPr lang="es" sz="1400">
                <a:solidFill>
                  <a:schemeClr val="dk1"/>
                </a:solidFill>
              </a:rPr>
              <a:t>Función de Error y precisión:</a:t>
            </a:r>
            <a:endParaRPr sz="1400">
              <a:solidFill>
                <a:schemeClr val="dk1"/>
              </a:solidFill>
              <a:highlight>
                <a:srgbClr val="FFFFFF"/>
              </a:highlight>
            </a:endParaRPr>
          </a:p>
          <a:p>
            <a:pPr indent="0" lvl="0" marL="0" rtl="0" algn="just">
              <a:lnSpc>
                <a:spcPct val="115000"/>
              </a:lnSpc>
              <a:spcBef>
                <a:spcPts val="1200"/>
              </a:spcBef>
              <a:spcAft>
                <a:spcPts val="0"/>
              </a:spcAft>
              <a:buSzPts val="1800"/>
              <a:buNone/>
            </a:pPr>
            <a:r>
              <a:t/>
            </a:r>
            <a:endParaRPr sz="1400"/>
          </a:p>
          <a:p>
            <a:pPr indent="0" lvl="0" marL="0" rtl="0" algn="just">
              <a:lnSpc>
                <a:spcPct val="115000"/>
              </a:lnSpc>
              <a:spcBef>
                <a:spcPts val="1200"/>
              </a:spcBef>
              <a:spcAft>
                <a:spcPts val="0"/>
              </a:spcAft>
              <a:buSzPts val="1800"/>
              <a:buNone/>
            </a:pPr>
            <a:r>
              <a:t/>
            </a:r>
            <a:endParaRPr sz="1400"/>
          </a:p>
          <a:p>
            <a:pPr indent="0" lvl="0" marL="0" rtl="0" algn="l">
              <a:lnSpc>
                <a:spcPct val="115000"/>
              </a:lnSpc>
              <a:spcBef>
                <a:spcPts val="1200"/>
              </a:spcBef>
              <a:spcAft>
                <a:spcPts val="1200"/>
              </a:spcAft>
              <a:buSzPts val="1800"/>
              <a:buNone/>
            </a:pPr>
            <a:r>
              <a:t/>
            </a:r>
            <a:endParaRPr sz="1400"/>
          </a:p>
        </p:txBody>
      </p:sp>
      <p:pic>
        <p:nvPicPr>
          <p:cNvPr id="241" name="Google Shape;241;p37"/>
          <p:cNvPicPr preferRelativeResize="0"/>
          <p:nvPr/>
        </p:nvPicPr>
        <p:blipFill>
          <a:blip r:embed="rId3">
            <a:alphaModFix/>
          </a:blip>
          <a:stretch>
            <a:fillRect/>
          </a:stretch>
        </p:blipFill>
        <p:spPr>
          <a:xfrm>
            <a:off x="0" y="1945856"/>
            <a:ext cx="9144001" cy="319763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8"/>
          <p:cNvPicPr preferRelativeResize="0"/>
          <p:nvPr/>
        </p:nvPicPr>
        <p:blipFill>
          <a:blip r:embed="rId3">
            <a:alphaModFix/>
          </a:blip>
          <a:stretch>
            <a:fillRect/>
          </a:stretch>
        </p:blipFill>
        <p:spPr>
          <a:xfrm>
            <a:off x="991597" y="1503300"/>
            <a:ext cx="7226526" cy="3640199"/>
          </a:xfrm>
          <a:prstGeom prst="rect">
            <a:avLst/>
          </a:prstGeom>
          <a:noFill/>
          <a:ln>
            <a:noFill/>
          </a:ln>
        </p:spPr>
      </p:pic>
      <p:sp>
        <p:nvSpPr>
          <p:cNvPr id="247" name="Google Shape;247;p38"/>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990"/>
              <a:buFont typeface="Arial"/>
              <a:buNone/>
            </a:pPr>
            <a:r>
              <a:rPr b="1" lang="es" sz="1900">
                <a:solidFill>
                  <a:srgbClr val="00723F"/>
                </a:solidFill>
              </a:rPr>
              <a:t>DenseNet201</a:t>
            </a:r>
            <a:endParaRPr sz="1900">
              <a:solidFill>
                <a:srgbClr val="00723F"/>
              </a:solidFill>
            </a:endParaRPr>
          </a:p>
        </p:txBody>
      </p:sp>
      <p:sp>
        <p:nvSpPr>
          <p:cNvPr id="248" name="Google Shape;248;p38"/>
          <p:cNvSpPr txBox="1"/>
          <p:nvPr>
            <p:ph idx="1" type="body"/>
          </p:nvPr>
        </p:nvSpPr>
        <p:spPr>
          <a:xfrm>
            <a:off x="311700" y="1076275"/>
            <a:ext cx="8520600" cy="3416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800"/>
              <a:buNone/>
            </a:pPr>
            <a:r>
              <a:rPr lang="es" sz="1400">
                <a:solidFill>
                  <a:schemeClr val="dk1"/>
                </a:solidFill>
              </a:rPr>
              <a:t>Predicciones</a:t>
            </a:r>
            <a:r>
              <a:rPr lang="es" sz="1400"/>
              <a:t>:</a:t>
            </a:r>
            <a:endParaRPr sz="1400"/>
          </a:p>
          <a:p>
            <a:pPr indent="0" lvl="0" marL="0" rtl="0" algn="just">
              <a:lnSpc>
                <a:spcPct val="115000"/>
              </a:lnSpc>
              <a:spcBef>
                <a:spcPts val="1200"/>
              </a:spcBef>
              <a:spcAft>
                <a:spcPts val="0"/>
              </a:spcAft>
              <a:buSzPts val="1800"/>
              <a:buNone/>
            </a:pPr>
            <a:r>
              <a:t/>
            </a:r>
            <a:endParaRPr sz="1100">
              <a:highlight>
                <a:srgbClr val="FFFFFF"/>
              </a:highlight>
            </a:endParaRPr>
          </a:p>
          <a:p>
            <a:pPr indent="0" lvl="0" marL="0" rtl="0" algn="just">
              <a:lnSpc>
                <a:spcPct val="115000"/>
              </a:lnSpc>
              <a:spcBef>
                <a:spcPts val="1200"/>
              </a:spcBef>
              <a:spcAft>
                <a:spcPts val="0"/>
              </a:spcAft>
              <a:buSzPts val="1800"/>
              <a:buNone/>
            </a:pPr>
            <a:r>
              <a:t/>
            </a:r>
            <a:endParaRPr sz="1400"/>
          </a:p>
          <a:p>
            <a:pPr indent="0" lvl="0" marL="0" rtl="0" algn="just">
              <a:lnSpc>
                <a:spcPct val="115000"/>
              </a:lnSpc>
              <a:spcBef>
                <a:spcPts val="1200"/>
              </a:spcBef>
              <a:spcAft>
                <a:spcPts val="0"/>
              </a:spcAft>
              <a:buSzPts val="1800"/>
              <a:buNone/>
            </a:pPr>
            <a:r>
              <a:t/>
            </a:r>
            <a:endParaRPr sz="1400"/>
          </a:p>
          <a:p>
            <a:pPr indent="0" lvl="0" marL="0" rtl="0" algn="l">
              <a:lnSpc>
                <a:spcPct val="115000"/>
              </a:lnSpc>
              <a:spcBef>
                <a:spcPts val="1200"/>
              </a:spcBef>
              <a:spcAft>
                <a:spcPts val="1200"/>
              </a:spcAft>
              <a:buSzPts val="1800"/>
              <a:buNone/>
            </a:pPr>
            <a:r>
              <a:t/>
            </a:r>
            <a:endParaRPr sz="1400"/>
          </a:p>
        </p:txBody>
      </p:sp>
      <p:pic>
        <p:nvPicPr>
          <p:cNvPr id="249" name="Google Shape;249;p38"/>
          <p:cNvPicPr preferRelativeResize="0"/>
          <p:nvPr/>
        </p:nvPicPr>
        <p:blipFill rotWithShape="1">
          <a:blip r:embed="rId4">
            <a:alphaModFix/>
          </a:blip>
          <a:srcRect b="0" l="0" r="0" t="0"/>
          <a:stretch/>
        </p:blipFill>
        <p:spPr>
          <a:xfrm>
            <a:off x="1750851" y="1299051"/>
            <a:ext cx="406426" cy="464899"/>
          </a:xfrm>
          <a:prstGeom prst="rect">
            <a:avLst/>
          </a:prstGeom>
          <a:noFill/>
          <a:ln>
            <a:noFill/>
          </a:ln>
        </p:spPr>
      </p:pic>
      <p:pic>
        <p:nvPicPr>
          <p:cNvPr id="250" name="Google Shape;250;p38"/>
          <p:cNvPicPr preferRelativeResize="0"/>
          <p:nvPr/>
        </p:nvPicPr>
        <p:blipFill rotWithShape="1">
          <a:blip r:embed="rId4">
            <a:alphaModFix/>
          </a:blip>
          <a:srcRect b="0" l="0" r="0" t="0"/>
          <a:stretch/>
        </p:blipFill>
        <p:spPr>
          <a:xfrm>
            <a:off x="3114351" y="1274701"/>
            <a:ext cx="406426" cy="464899"/>
          </a:xfrm>
          <a:prstGeom prst="rect">
            <a:avLst/>
          </a:prstGeom>
          <a:noFill/>
          <a:ln>
            <a:noFill/>
          </a:ln>
        </p:spPr>
      </p:pic>
      <p:pic>
        <p:nvPicPr>
          <p:cNvPr id="251" name="Google Shape;251;p38"/>
          <p:cNvPicPr preferRelativeResize="0"/>
          <p:nvPr/>
        </p:nvPicPr>
        <p:blipFill rotWithShape="1">
          <a:blip r:embed="rId4">
            <a:alphaModFix/>
          </a:blip>
          <a:srcRect b="0" l="0" r="0" t="0"/>
          <a:stretch/>
        </p:blipFill>
        <p:spPr>
          <a:xfrm>
            <a:off x="1750851" y="3194251"/>
            <a:ext cx="406426" cy="464899"/>
          </a:xfrm>
          <a:prstGeom prst="rect">
            <a:avLst/>
          </a:prstGeom>
          <a:noFill/>
          <a:ln>
            <a:noFill/>
          </a:ln>
        </p:spPr>
      </p:pic>
      <p:pic>
        <p:nvPicPr>
          <p:cNvPr id="252" name="Google Shape;252;p38"/>
          <p:cNvPicPr preferRelativeResize="0"/>
          <p:nvPr/>
        </p:nvPicPr>
        <p:blipFill rotWithShape="1">
          <a:blip r:embed="rId4">
            <a:alphaModFix/>
          </a:blip>
          <a:srcRect b="0" l="0" r="0" t="0"/>
          <a:stretch/>
        </p:blipFill>
        <p:spPr>
          <a:xfrm>
            <a:off x="3114351" y="3194251"/>
            <a:ext cx="406426" cy="464899"/>
          </a:xfrm>
          <a:prstGeom prst="rect">
            <a:avLst/>
          </a:prstGeom>
          <a:noFill/>
          <a:ln>
            <a:noFill/>
          </a:ln>
        </p:spPr>
      </p:pic>
      <p:pic>
        <p:nvPicPr>
          <p:cNvPr id="253" name="Google Shape;253;p38"/>
          <p:cNvPicPr preferRelativeResize="0"/>
          <p:nvPr/>
        </p:nvPicPr>
        <p:blipFill rotWithShape="1">
          <a:blip r:embed="rId4">
            <a:alphaModFix/>
          </a:blip>
          <a:srcRect b="0" l="0" r="0" t="0"/>
          <a:stretch/>
        </p:blipFill>
        <p:spPr>
          <a:xfrm>
            <a:off x="4477851" y="3142401"/>
            <a:ext cx="406426" cy="464899"/>
          </a:xfrm>
          <a:prstGeom prst="rect">
            <a:avLst/>
          </a:prstGeom>
          <a:noFill/>
          <a:ln>
            <a:noFill/>
          </a:ln>
        </p:spPr>
      </p:pic>
      <p:pic>
        <p:nvPicPr>
          <p:cNvPr id="254" name="Google Shape;254;p38"/>
          <p:cNvPicPr preferRelativeResize="0"/>
          <p:nvPr/>
        </p:nvPicPr>
        <p:blipFill rotWithShape="1">
          <a:blip r:embed="rId4">
            <a:alphaModFix/>
          </a:blip>
          <a:srcRect b="0" l="0" r="0" t="0"/>
          <a:stretch/>
        </p:blipFill>
        <p:spPr>
          <a:xfrm>
            <a:off x="5930851" y="1274701"/>
            <a:ext cx="406426" cy="464899"/>
          </a:xfrm>
          <a:prstGeom prst="rect">
            <a:avLst/>
          </a:prstGeom>
          <a:noFill/>
          <a:ln>
            <a:noFill/>
          </a:ln>
        </p:spPr>
      </p:pic>
      <p:pic>
        <p:nvPicPr>
          <p:cNvPr id="255" name="Google Shape;255;p38"/>
          <p:cNvPicPr preferRelativeResize="0"/>
          <p:nvPr/>
        </p:nvPicPr>
        <p:blipFill rotWithShape="1">
          <a:blip r:embed="rId4">
            <a:alphaModFix/>
          </a:blip>
          <a:srcRect b="0" l="0" r="0" t="0"/>
          <a:stretch/>
        </p:blipFill>
        <p:spPr>
          <a:xfrm>
            <a:off x="4509689" y="1250351"/>
            <a:ext cx="406426" cy="464899"/>
          </a:xfrm>
          <a:prstGeom prst="rect">
            <a:avLst/>
          </a:prstGeom>
          <a:noFill/>
          <a:ln>
            <a:noFill/>
          </a:ln>
        </p:spPr>
      </p:pic>
      <p:pic>
        <p:nvPicPr>
          <p:cNvPr id="256" name="Google Shape;256;p38"/>
          <p:cNvPicPr preferRelativeResize="0"/>
          <p:nvPr/>
        </p:nvPicPr>
        <p:blipFill rotWithShape="1">
          <a:blip r:embed="rId4">
            <a:alphaModFix/>
          </a:blip>
          <a:srcRect b="0" l="0" r="0" t="0"/>
          <a:stretch/>
        </p:blipFill>
        <p:spPr>
          <a:xfrm>
            <a:off x="7366214" y="3194251"/>
            <a:ext cx="406426" cy="464899"/>
          </a:xfrm>
          <a:prstGeom prst="rect">
            <a:avLst/>
          </a:prstGeom>
          <a:noFill/>
          <a:ln>
            <a:noFill/>
          </a:ln>
        </p:spPr>
      </p:pic>
      <p:pic>
        <p:nvPicPr>
          <p:cNvPr id="257" name="Google Shape;257;p38"/>
          <p:cNvPicPr preferRelativeResize="0"/>
          <p:nvPr/>
        </p:nvPicPr>
        <p:blipFill rotWithShape="1">
          <a:blip r:embed="rId4">
            <a:alphaModFix/>
          </a:blip>
          <a:srcRect b="0" l="0" r="0" t="0"/>
          <a:stretch/>
        </p:blipFill>
        <p:spPr>
          <a:xfrm>
            <a:off x="7268551" y="1344851"/>
            <a:ext cx="406426" cy="464899"/>
          </a:xfrm>
          <a:prstGeom prst="rect">
            <a:avLst/>
          </a:prstGeom>
          <a:noFill/>
          <a:ln>
            <a:noFill/>
          </a:ln>
        </p:spPr>
      </p:pic>
      <p:pic>
        <p:nvPicPr>
          <p:cNvPr id="258" name="Google Shape;258;p38"/>
          <p:cNvPicPr preferRelativeResize="0"/>
          <p:nvPr/>
        </p:nvPicPr>
        <p:blipFill rotWithShape="1">
          <a:blip r:embed="rId4">
            <a:alphaModFix/>
          </a:blip>
          <a:srcRect b="0" l="0" r="0" t="0"/>
          <a:stretch/>
        </p:blipFill>
        <p:spPr>
          <a:xfrm>
            <a:off x="5884276" y="3194251"/>
            <a:ext cx="406426" cy="4648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1347"/>
              <a:buFont typeface="Arial"/>
              <a:buNone/>
            </a:pPr>
            <a:r>
              <a:rPr b="1" lang="es" sz="2142">
                <a:solidFill>
                  <a:srgbClr val="00723F"/>
                </a:solidFill>
              </a:rPr>
              <a:t>DenseNet201</a:t>
            </a:r>
            <a:endParaRPr sz="3022">
              <a:solidFill>
                <a:srgbClr val="00723F"/>
              </a:solidFill>
            </a:endParaRPr>
          </a:p>
        </p:txBody>
      </p:sp>
      <p:sp>
        <p:nvSpPr>
          <p:cNvPr id="264" name="Google Shape;264;p39"/>
          <p:cNvSpPr txBox="1"/>
          <p:nvPr>
            <p:ph idx="1" type="body"/>
          </p:nvPr>
        </p:nvSpPr>
        <p:spPr>
          <a:xfrm>
            <a:off x="311700" y="1105775"/>
            <a:ext cx="8520600" cy="3416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800"/>
              <a:buNone/>
            </a:pPr>
            <a:r>
              <a:rPr lang="es" sz="1400">
                <a:solidFill>
                  <a:schemeClr val="dk1"/>
                </a:solidFill>
              </a:rPr>
              <a:t>Resultados:</a:t>
            </a:r>
            <a:endParaRPr sz="1400">
              <a:solidFill>
                <a:schemeClr val="dk1"/>
              </a:solidFill>
              <a:highlight>
                <a:srgbClr val="FFFFFF"/>
              </a:highlight>
            </a:endParaRPr>
          </a:p>
          <a:p>
            <a:pPr indent="0" lvl="0" marL="0" rtl="0" algn="just">
              <a:lnSpc>
                <a:spcPct val="115000"/>
              </a:lnSpc>
              <a:spcBef>
                <a:spcPts val="1200"/>
              </a:spcBef>
              <a:spcAft>
                <a:spcPts val="1200"/>
              </a:spcAft>
              <a:buSzPts val="1800"/>
              <a:buNone/>
            </a:pPr>
            <a:r>
              <a:t/>
            </a:r>
            <a:endParaRPr sz="1400"/>
          </a:p>
        </p:txBody>
      </p:sp>
      <p:graphicFrame>
        <p:nvGraphicFramePr>
          <p:cNvPr id="265" name="Google Shape;265;p39"/>
          <p:cNvGraphicFramePr/>
          <p:nvPr/>
        </p:nvGraphicFramePr>
        <p:xfrm>
          <a:off x="1306200" y="1661150"/>
          <a:ext cx="3000000" cy="3000000"/>
        </p:xfrm>
        <a:graphic>
          <a:graphicData uri="http://schemas.openxmlformats.org/drawingml/2006/table">
            <a:tbl>
              <a:tblPr>
                <a:noFill/>
                <a:tableStyleId>{1CC31116-BF95-4915-9B16-B6A992476CA9}</a:tableStyleId>
              </a:tblPr>
              <a:tblGrid>
                <a:gridCol w="3619500"/>
                <a:gridCol w="3619500"/>
              </a:tblGrid>
              <a:tr h="2563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t>Métricas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t>Resultado</a:t>
                      </a:r>
                      <a:endParaRPr sz="1400" u="none" cap="none" strike="noStrike"/>
                    </a:p>
                  </a:txBody>
                  <a:tcPr marT="91425" marB="91425" marR="91425" marL="91425"/>
                </a:tc>
              </a:tr>
              <a:tr h="281550">
                <a:tc>
                  <a:txBody>
                    <a:bodyPr/>
                    <a:lstStyle/>
                    <a:p>
                      <a:pPr indent="0" lvl="0" marL="0" marR="0" rtl="0" algn="just">
                        <a:lnSpc>
                          <a:spcPct val="115000"/>
                        </a:lnSpc>
                        <a:spcBef>
                          <a:spcPts val="0"/>
                        </a:spcBef>
                        <a:spcAft>
                          <a:spcPts val="0"/>
                        </a:spcAft>
                        <a:buClr>
                          <a:schemeClr val="dk1"/>
                        </a:buClr>
                        <a:buSzPts val="1100"/>
                        <a:buFont typeface="Arial"/>
                        <a:buNone/>
                      </a:pPr>
                      <a:r>
                        <a:rPr lang="es" sz="1100" u="none" cap="none" strike="noStrike">
                          <a:solidFill>
                            <a:schemeClr val="dk2"/>
                          </a:solidFill>
                          <a:highlight>
                            <a:srgbClr val="FFFFFF"/>
                          </a:highlight>
                        </a:rPr>
                        <a:t>Precision(test)</a:t>
                      </a:r>
                      <a:endParaRPr sz="1400" u="none" cap="none" strike="noStrike"/>
                    </a:p>
                  </a:txBody>
                  <a:tcPr marT="91425" marB="91425" marR="91425" marL="91425"/>
                </a:tc>
                <a:tc>
                  <a:txBody>
                    <a:bodyPr/>
                    <a:lstStyle/>
                    <a:p>
                      <a:pPr indent="0" lvl="0" marL="0" marR="0" rtl="0" algn="just">
                        <a:lnSpc>
                          <a:spcPct val="115000"/>
                        </a:lnSpc>
                        <a:spcBef>
                          <a:spcPts val="0"/>
                        </a:spcBef>
                        <a:spcAft>
                          <a:spcPts val="0"/>
                        </a:spcAft>
                        <a:buClr>
                          <a:srgbClr val="000000"/>
                        </a:buClr>
                        <a:buSzPts val="1100"/>
                        <a:buFont typeface="Arial"/>
                        <a:buNone/>
                      </a:pPr>
                      <a:r>
                        <a:rPr lang="es" sz="1100" u="none" cap="none" strike="noStrike">
                          <a:solidFill>
                            <a:schemeClr val="dk2"/>
                          </a:solidFill>
                          <a:highlight>
                            <a:srgbClr val="FFFFFF"/>
                          </a:highlight>
                        </a:rPr>
                        <a:t>0.9</a:t>
                      </a:r>
                      <a:r>
                        <a:rPr lang="es" sz="1100">
                          <a:solidFill>
                            <a:schemeClr val="dk2"/>
                          </a:solidFill>
                          <a:highlight>
                            <a:srgbClr val="FFFFFF"/>
                          </a:highlight>
                        </a:rPr>
                        <a:t>34543</a:t>
                      </a:r>
                      <a:endParaRPr sz="1400" u="none" cap="none" strike="noStrike"/>
                    </a:p>
                  </a:txBody>
                  <a:tcPr marT="91425" marB="91425" marR="91425" marL="91425"/>
                </a:tc>
              </a:tr>
              <a:tr h="256300">
                <a:tc>
                  <a:txBody>
                    <a:bodyPr/>
                    <a:lstStyle/>
                    <a:p>
                      <a:pPr indent="0" lvl="0" marL="0" marR="0" rtl="0" algn="just">
                        <a:lnSpc>
                          <a:spcPct val="115000"/>
                        </a:lnSpc>
                        <a:spcBef>
                          <a:spcPts val="0"/>
                        </a:spcBef>
                        <a:spcAft>
                          <a:spcPts val="0"/>
                        </a:spcAft>
                        <a:buClr>
                          <a:schemeClr val="dk1"/>
                        </a:buClr>
                        <a:buSzPts val="1100"/>
                        <a:buFont typeface="Arial"/>
                        <a:buNone/>
                      </a:pPr>
                      <a:r>
                        <a:rPr lang="es" sz="1100" u="none" cap="none" strike="noStrike">
                          <a:solidFill>
                            <a:schemeClr val="dk2"/>
                          </a:solidFill>
                          <a:highlight>
                            <a:srgbClr val="FFFFFF"/>
                          </a:highlight>
                        </a:rPr>
                        <a:t>Recalll(test)</a:t>
                      </a:r>
                      <a:endParaRPr sz="1400" u="none" cap="none" strike="noStrike"/>
                    </a:p>
                  </a:txBody>
                  <a:tcPr marT="91425" marB="91425" marR="91425" marL="91425"/>
                </a:tc>
                <a:tc>
                  <a:txBody>
                    <a:bodyPr/>
                    <a:lstStyle/>
                    <a:p>
                      <a:pPr indent="0" lvl="0" marL="0" marR="0" rtl="0" algn="just">
                        <a:lnSpc>
                          <a:spcPct val="115000"/>
                        </a:lnSpc>
                        <a:spcBef>
                          <a:spcPts val="0"/>
                        </a:spcBef>
                        <a:spcAft>
                          <a:spcPts val="0"/>
                        </a:spcAft>
                        <a:buClr>
                          <a:schemeClr val="dk1"/>
                        </a:buClr>
                        <a:buSzPts val="1100"/>
                        <a:buFont typeface="Arial"/>
                        <a:buNone/>
                      </a:pPr>
                      <a:r>
                        <a:rPr lang="es" sz="1100" u="none" cap="none" strike="noStrike">
                          <a:solidFill>
                            <a:schemeClr val="dk2"/>
                          </a:solidFill>
                          <a:highlight>
                            <a:srgbClr val="FFFFFF"/>
                          </a:highlight>
                        </a:rPr>
                        <a:t>0.8</a:t>
                      </a:r>
                      <a:r>
                        <a:rPr lang="es" sz="1100">
                          <a:solidFill>
                            <a:schemeClr val="dk2"/>
                          </a:solidFill>
                          <a:highlight>
                            <a:srgbClr val="FFFFFF"/>
                          </a:highlight>
                        </a:rPr>
                        <a:t>4306</a:t>
                      </a:r>
                      <a:endParaRPr sz="1400" u="none" cap="none" strike="noStrike"/>
                    </a:p>
                  </a:txBody>
                  <a:tcPr marT="91425" marB="91425" marR="91425" marL="91425"/>
                </a:tc>
              </a:tr>
              <a:tr h="256300">
                <a:tc>
                  <a:txBody>
                    <a:bodyPr/>
                    <a:lstStyle/>
                    <a:p>
                      <a:pPr indent="0" lvl="0" marL="0" marR="0" rtl="0" algn="just">
                        <a:lnSpc>
                          <a:spcPct val="115000"/>
                        </a:lnSpc>
                        <a:spcBef>
                          <a:spcPts val="0"/>
                        </a:spcBef>
                        <a:spcAft>
                          <a:spcPts val="0"/>
                        </a:spcAft>
                        <a:buClr>
                          <a:schemeClr val="dk1"/>
                        </a:buClr>
                        <a:buSzPts val="1100"/>
                        <a:buFont typeface="Arial"/>
                        <a:buNone/>
                      </a:pPr>
                      <a:r>
                        <a:rPr lang="es" sz="1100" u="none" cap="none" strike="noStrike">
                          <a:solidFill>
                            <a:schemeClr val="dk2"/>
                          </a:solidFill>
                          <a:highlight>
                            <a:srgbClr val="FFFFFF"/>
                          </a:highlight>
                        </a:rPr>
                        <a:t>F1_score(test)</a:t>
                      </a:r>
                      <a:endParaRPr sz="1400" u="none" cap="none" strike="noStrike"/>
                    </a:p>
                  </a:txBody>
                  <a:tcPr marT="91425" marB="91425" marR="91425" marL="91425"/>
                </a:tc>
                <a:tc>
                  <a:txBody>
                    <a:bodyPr/>
                    <a:lstStyle/>
                    <a:p>
                      <a:pPr indent="0" lvl="0" marL="0" marR="0" rtl="0" algn="just">
                        <a:lnSpc>
                          <a:spcPct val="115000"/>
                        </a:lnSpc>
                        <a:spcBef>
                          <a:spcPts val="0"/>
                        </a:spcBef>
                        <a:spcAft>
                          <a:spcPts val="0"/>
                        </a:spcAft>
                        <a:buClr>
                          <a:schemeClr val="dk1"/>
                        </a:buClr>
                        <a:buSzPts val="1100"/>
                        <a:buFont typeface="Arial"/>
                        <a:buNone/>
                      </a:pPr>
                      <a:r>
                        <a:rPr lang="es" sz="1100" u="none" cap="none" strike="noStrike">
                          <a:solidFill>
                            <a:schemeClr val="dk2"/>
                          </a:solidFill>
                          <a:highlight>
                            <a:srgbClr val="FFFFFF"/>
                          </a:highlight>
                        </a:rPr>
                        <a:t>0.8</a:t>
                      </a:r>
                      <a:r>
                        <a:rPr lang="es" sz="1100">
                          <a:solidFill>
                            <a:schemeClr val="dk2"/>
                          </a:solidFill>
                          <a:highlight>
                            <a:srgbClr val="FFFFFF"/>
                          </a:highlight>
                        </a:rPr>
                        <a:t>41851</a:t>
                      </a:r>
                      <a:endParaRPr sz="1400" u="none" cap="none" strike="noStrike"/>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s" sz="1920">
                <a:solidFill>
                  <a:srgbClr val="00723F"/>
                </a:solidFill>
              </a:rPr>
              <a:t>InceptionV3</a:t>
            </a:r>
            <a:endParaRPr b="1" sz="1920">
              <a:solidFill>
                <a:srgbClr val="00723F"/>
              </a:solidFill>
            </a:endParaRPr>
          </a:p>
        </p:txBody>
      </p:sp>
      <p:sp>
        <p:nvSpPr>
          <p:cNvPr id="271" name="Google Shape;271;p40"/>
          <p:cNvSpPr txBox="1"/>
          <p:nvPr>
            <p:ph idx="1" type="body"/>
          </p:nvPr>
        </p:nvSpPr>
        <p:spPr>
          <a:xfrm>
            <a:off x="311700" y="1076275"/>
            <a:ext cx="8520600" cy="3416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800"/>
              <a:buNone/>
            </a:pPr>
            <a:r>
              <a:rPr lang="es" sz="1400">
                <a:solidFill>
                  <a:schemeClr val="dk1"/>
                </a:solidFill>
              </a:rPr>
              <a:t>Función de Error y precisión:</a:t>
            </a:r>
            <a:endParaRPr sz="1400">
              <a:solidFill>
                <a:schemeClr val="dk1"/>
              </a:solidFill>
              <a:highlight>
                <a:srgbClr val="FFFFFF"/>
              </a:highlight>
            </a:endParaRPr>
          </a:p>
          <a:p>
            <a:pPr indent="0" lvl="0" marL="0" rtl="0" algn="just">
              <a:lnSpc>
                <a:spcPct val="115000"/>
              </a:lnSpc>
              <a:spcBef>
                <a:spcPts val="1200"/>
              </a:spcBef>
              <a:spcAft>
                <a:spcPts val="0"/>
              </a:spcAft>
              <a:buSzPts val="1800"/>
              <a:buNone/>
            </a:pPr>
            <a:r>
              <a:t/>
            </a:r>
            <a:endParaRPr sz="1400"/>
          </a:p>
          <a:p>
            <a:pPr indent="0" lvl="0" marL="0" rtl="0" algn="just">
              <a:lnSpc>
                <a:spcPct val="115000"/>
              </a:lnSpc>
              <a:spcBef>
                <a:spcPts val="1200"/>
              </a:spcBef>
              <a:spcAft>
                <a:spcPts val="0"/>
              </a:spcAft>
              <a:buSzPts val="1800"/>
              <a:buNone/>
            </a:pPr>
            <a:r>
              <a:t/>
            </a:r>
            <a:endParaRPr sz="1400"/>
          </a:p>
          <a:p>
            <a:pPr indent="0" lvl="0" marL="0" rtl="0" algn="l">
              <a:lnSpc>
                <a:spcPct val="115000"/>
              </a:lnSpc>
              <a:spcBef>
                <a:spcPts val="1200"/>
              </a:spcBef>
              <a:spcAft>
                <a:spcPts val="1200"/>
              </a:spcAft>
              <a:buSzPts val="1800"/>
              <a:buNone/>
            </a:pPr>
            <a:r>
              <a:t/>
            </a:r>
            <a:endParaRPr sz="1400"/>
          </a:p>
        </p:txBody>
      </p:sp>
      <p:pic>
        <p:nvPicPr>
          <p:cNvPr id="272" name="Google Shape;272;p40"/>
          <p:cNvPicPr preferRelativeResize="0"/>
          <p:nvPr/>
        </p:nvPicPr>
        <p:blipFill>
          <a:blip r:embed="rId3">
            <a:alphaModFix/>
          </a:blip>
          <a:stretch>
            <a:fillRect/>
          </a:stretch>
        </p:blipFill>
        <p:spPr>
          <a:xfrm>
            <a:off x="0" y="1949599"/>
            <a:ext cx="9144000" cy="319390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1"/>
          <p:cNvPicPr preferRelativeResize="0"/>
          <p:nvPr/>
        </p:nvPicPr>
        <p:blipFill>
          <a:blip r:embed="rId3">
            <a:alphaModFix/>
          </a:blip>
          <a:stretch>
            <a:fillRect/>
          </a:stretch>
        </p:blipFill>
        <p:spPr>
          <a:xfrm>
            <a:off x="826896" y="1571073"/>
            <a:ext cx="7395805" cy="3572425"/>
          </a:xfrm>
          <a:prstGeom prst="rect">
            <a:avLst/>
          </a:prstGeom>
          <a:noFill/>
          <a:ln>
            <a:noFill/>
          </a:ln>
        </p:spPr>
      </p:pic>
      <p:sp>
        <p:nvSpPr>
          <p:cNvPr id="278" name="Google Shape;278;p41"/>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sp>
        <p:nvSpPr>
          <p:cNvPr id="279" name="Google Shape;279;p41"/>
          <p:cNvSpPr txBox="1"/>
          <p:nvPr>
            <p:ph idx="1" type="body"/>
          </p:nvPr>
        </p:nvSpPr>
        <p:spPr>
          <a:xfrm>
            <a:off x="311700" y="1076275"/>
            <a:ext cx="8520600" cy="3416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800"/>
              <a:buNone/>
            </a:pPr>
            <a:r>
              <a:rPr lang="es" sz="1400">
                <a:solidFill>
                  <a:schemeClr val="dk1"/>
                </a:solidFill>
              </a:rPr>
              <a:t>Predicciones</a:t>
            </a:r>
            <a:r>
              <a:rPr lang="es" sz="1400"/>
              <a:t>:</a:t>
            </a:r>
            <a:endParaRPr sz="1400"/>
          </a:p>
          <a:p>
            <a:pPr indent="0" lvl="0" marL="0" rtl="0" algn="just">
              <a:lnSpc>
                <a:spcPct val="115000"/>
              </a:lnSpc>
              <a:spcBef>
                <a:spcPts val="1200"/>
              </a:spcBef>
              <a:spcAft>
                <a:spcPts val="0"/>
              </a:spcAft>
              <a:buSzPts val="1800"/>
              <a:buNone/>
            </a:pPr>
            <a:r>
              <a:t/>
            </a:r>
            <a:endParaRPr sz="1100">
              <a:highlight>
                <a:srgbClr val="FFFFFF"/>
              </a:highlight>
            </a:endParaRPr>
          </a:p>
          <a:p>
            <a:pPr indent="0" lvl="0" marL="0" rtl="0" algn="just">
              <a:lnSpc>
                <a:spcPct val="115000"/>
              </a:lnSpc>
              <a:spcBef>
                <a:spcPts val="1200"/>
              </a:spcBef>
              <a:spcAft>
                <a:spcPts val="0"/>
              </a:spcAft>
              <a:buSzPts val="1800"/>
              <a:buNone/>
            </a:pPr>
            <a:r>
              <a:t/>
            </a:r>
            <a:endParaRPr sz="1400"/>
          </a:p>
          <a:p>
            <a:pPr indent="0" lvl="0" marL="0" rtl="0" algn="just">
              <a:lnSpc>
                <a:spcPct val="115000"/>
              </a:lnSpc>
              <a:spcBef>
                <a:spcPts val="1200"/>
              </a:spcBef>
              <a:spcAft>
                <a:spcPts val="0"/>
              </a:spcAft>
              <a:buSzPts val="1800"/>
              <a:buNone/>
            </a:pPr>
            <a:r>
              <a:t/>
            </a:r>
            <a:endParaRPr sz="1400"/>
          </a:p>
          <a:p>
            <a:pPr indent="0" lvl="0" marL="0" rtl="0" algn="l">
              <a:lnSpc>
                <a:spcPct val="115000"/>
              </a:lnSpc>
              <a:spcBef>
                <a:spcPts val="1200"/>
              </a:spcBef>
              <a:spcAft>
                <a:spcPts val="1200"/>
              </a:spcAft>
              <a:buSzPts val="1800"/>
              <a:buNone/>
            </a:pPr>
            <a:r>
              <a:t/>
            </a:r>
            <a:endParaRPr sz="1400"/>
          </a:p>
        </p:txBody>
      </p:sp>
      <p:pic>
        <p:nvPicPr>
          <p:cNvPr id="280" name="Google Shape;280;p41"/>
          <p:cNvPicPr preferRelativeResize="0"/>
          <p:nvPr/>
        </p:nvPicPr>
        <p:blipFill rotWithShape="1">
          <a:blip r:embed="rId4">
            <a:alphaModFix/>
          </a:blip>
          <a:srcRect b="0" l="0" r="0" t="0"/>
          <a:stretch/>
        </p:blipFill>
        <p:spPr>
          <a:xfrm>
            <a:off x="2999351" y="1418676"/>
            <a:ext cx="406426" cy="464899"/>
          </a:xfrm>
          <a:prstGeom prst="rect">
            <a:avLst/>
          </a:prstGeom>
          <a:noFill/>
          <a:ln>
            <a:noFill/>
          </a:ln>
        </p:spPr>
      </p:pic>
      <p:pic>
        <p:nvPicPr>
          <p:cNvPr id="281" name="Google Shape;281;p41"/>
          <p:cNvPicPr preferRelativeResize="0"/>
          <p:nvPr/>
        </p:nvPicPr>
        <p:blipFill rotWithShape="1">
          <a:blip r:embed="rId4">
            <a:alphaModFix/>
          </a:blip>
          <a:srcRect b="0" l="0" r="0" t="0"/>
          <a:stretch/>
        </p:blipFill>
        <p:spPr>
          <a:xfrm>
            <a:off x="2999351" y="3268126"/>
            <a:ext cx="406426" cy="464899"/>
          </a:xfrm>
          <a:prstGeom prst="rect">
            <a:avLst/>
          </a:prstGeom>
          <a:noFill/>
          <a:ln>
            <a:noFill/>
          </a:ln>
        </p:spPr>
      </p:pic>
      <p:pic>
        <p:nvPicPr>
          <p:cNvPr id="282" name="Google Shape;282;p41"/>
          <p:cNvPicPr preferRelativeResize="0"/>
          <p:nvPr/>
        </p:nvPicPr>
        <p:blipFill rotWithShape="1">
          <a:blip r:embed="rId4">
            <a:alphaModFix/>
          </a:blip>
          <a:srcRect b="0" l="0" r="0" t="0"/>
          <a:stretch/>
        </p:blipFill>
        <p:spPr>
          <a:xfrm>
            <a:off x="1542864" y="1377851"/>
            <a:ext cx="406426" cy="464899"/>
          </a:xfrm>
          <a:prstGeom prst="rect">
            <a:avLst/>
          </a:prstGeom>
          <a:noFill/>
          <a:ln>
            <a:noFill/>
          </a:ln>
        </p:spPr>
      </p:pic>
      <p:pic>
        <p:nvPicPr>
          <p:cNvPr id="283" name="Google Shape;283;p41"/>
          <p:cNvPicPr preferRelativeResize="0"/>
          <p:nvPr/>
        </p:nvPicPr>
        <p:blipFill rotWithShape="1">
          <a:blip r:embed="rId4">
            <a:alphaModFix/>
          </a:blip>
          <a:srcRect b="0" l="0" r="0" t="0"/>
          <a:stretch/>
        </p:blipFill>
        <p:spPr>
          <a:xfrm>
            <a:off x="5738251" y="1377851"/>
            <a:ext cx="406426" cy="464899"/>
          </a:xfrm>
          <a:prstGeom prst="rect">
            <a:avLst/>
          </a:prstGeom>
          <a:noFill/>
          <a:ln>
            <a:noFill/>
          </a:ln>
        </p:spPr>
      </p:pic>
      <p:pic>
        <p:nvPicPr>
          <p:cNvPr id="284" name="Google Shape;284;p41"/>
          <p:cNvPicPr preferRelativeResize="0"/>
          <p:nvPr/>
        </p:nvPicPr>
        <p:blipFill rotWithShape="1">
          <a:blip r:embed="rId4">
            <a:alphaModFix/>
          </a:blip>
          <a:srcRect b="0" l="0" r="0" t="0"/>
          <a:stretch/>
        </p:blipFill>
        <p:spPr>
          <a:xfrm>
            <a:off x="5738251" y="3268126"/>
            <a:ext cx="406426" cy="464899"/>
          </a:xfrm>
          <a:prstGeom prst="rect">
            <a:avLst/>
          </a:prstGeom>
          <a:noFill/>
          <a:ln>
            <a:noFill/>
          </a:ln>
        </p:spPr>
      </p:pic>
      <p:pic>
        <p:nvPicPr>
          <p:cNvPr id="285" name="Google Shape;285;p41"/>
          <p:cNvPicPr preferRelativeResize="0"/>
          <p:nvPr/>
        </p:nvPicPr>
        <p:blipFill rotWithShape="1">
          <a:blip r:embed="rId4">
            <a:alphaModFix/>
          </a:blip>
          <a:srcRect b="0" l="0" r="0" t="0"/>
          <a:stretch/>
        </p:blipFill>
        <p:spPr>
          <a:xfrm>
            <a:off x="7107701" y="3268126"/>
            <a:ext cx="406426" cy="464899"/>
          </a:xfrm>
          <a:prstGeom prst="rect">
            <a:avLst/>
          </a:prstGeom>
          <a:noFill/>
          <a:ln>
            <a:noFill/>
          </a:ln>
        </p:spPr>
      </p:pic>
      <p:pic>
        <p:nvPicPr>
          <p:cNvPr id="286" name="Google Shape;286;p41"/>
          <p:cNvPicPr preferRelativeResize="0"/>
          <p:nvPr/>
        </p:nvPicPr>
        <p:blipFill rotWithShape="1">
          <a:blip r:embed="rId4">
            <a:alphaModFix/>
          </a:blip>
          <a:srcRect b="0" l="0" r="0" t="0"/>
          <a:stretch/>
        </p:blipFill>
        <p:spPr>
          <a:xfrm>
            <a:off x="7107701" y="1449176"/>
            <a:ext cx="406426" cy="464899"/>
          </a:xfrm>
          <a:prstGeom prst="rect">
            <a:avLst/>
          </a:prstGeom>
          <a:noFill/>
          <a:ln>
            <a:noFill/>
          </a:ln>
        </p:spPr>
      </p:pic>
      <p:sp>
        <p:nvSpPr>
          <p:cNvPr id="287" name="Google Shape;287;p41"/>
          <p:cNvSpPr txBox="1"/>
          <p:nvPr/>
        </p:nvSpPr>
        <p:spPr>
          <a:xfrm>
            <a:off x="822350" y="2183000"/>
            <a:ext cx="4306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288" name="Google Shape;288;p41"/>
          <p:cNvSpPr/>
          <p:nvPr/>
        </p:nvSpPr>
        <p:spPr>
          <a:xfrm>
            <a:off x="4250063" y="3371825"/>
            <a:ext cx="449400" cy="361200"/>
          </a:xfrm>
          <a:prstGeom prst="mathMultiply">
            <a:avLst>
              <a:gd fmla="val 23520" name="adj1"/>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9" name="Google Shape;289;p41"/>
          <p:cNvPicPr preferRelativeResize="0"/>
          <p:nvPr/>
        </p:nvPicPr>
        <p:blipFill rotWithShape="1">
          <a:blip r:embed="rId4">
            <a:alphaModFix/>
          </a:blip>
          <a:srcRect b="0" l="0" r="0" t="0"/>
          <a:stretch/>
        </p:blipFill>
        <p:spPr>
          <a:xfrm>
            <a:off x="4271563" y="1418676"/>
            <a:ext cx="406426" cy="464899"/>
          </a:xfrm>
          <a:prstGeom prst="rect">
            <a:avLst/>
          </a:prstGeom>
          <a:noFill/>
          <a:ln>
            <a:noFill/>
          </a:ln>
        </p:spPr>
      </p:pic>
      <p:sp>
        <p:nvSpPr>
          <p:cNvPr id="290" name="Google Shape;290;p41"/>
          <p:cNvSpPr/>
          <p:nvPr/>
        </p:nvSpPr>
        <p:spPr>
          <a:xfrm>
            <a:off x="1499888" y="3371825"/>
            <a:ext cx="449400" cy="361200"/>
          </a:xfrm>
          <a:prstGeom prst="mathMultiply">
            <a:avLst>
              <a:gd fmla="val 23520" name="adj1"/>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s" sz="1900">
                <a:solidFill>
                  <a:srgbClr val="00723F"/>
                </a:solidFill>
              </a:rPr>
              <a:t>Selección de Biomarcadores</a:t>
            </a:r>
            <a:endParaRPr b="1" sz="1900">
              <a:solidFill>
                <a:srgbClr val="00723F"/>
              </a:solidFill>
            </a:endParaRPr>
          </a:p>
          <a:p>
            <a:pPr indent="0" lvl="0" marL="0" rtl="0" algn="l">
              <a:lnSpc>
                <a:spcPct val="100000"/>
              </a:lnSpc>
              <a:spcBef>
                <a:spcPts val="0"/>
              </a:spcBef>
              <a:spcAft>
                <a:spcPts val="0"/>
              </a:spcAft>
              <a:buSzPts val="2800"/>
              <a:buNone/>
            </a:pPr>
            <a:r>
              <a:t/>
            </a:r>
            <a:endParaRPr sz="2520"/>
          </a:p>
        </p:txBody>
      </p:sp>
      <p:sp>
        <p:nvSpPr>
          <p:cNvPr id="68" name="Google Shape;68;p15"/>
          <p:cNvSpPr txBox="1"/>
          <p:nvPr>
            <p:ph idx="1" type="body"/>
          </p:nvPr>
        </p:nvSpPr>
        <p:spPr>
          <a:xfrm>
            <a:off x="311700" y="10000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s" sz="1200">
                <a:solidFill>
                  <a:schemeClr val="dk1"/>
                </a:solidFill>
              </a:rPr>
              <a:t>En la preparación del conjunto de datos para un modelo de deep learning, se realizó una selección cuidadosa de los biomarcadores basada en la cantidad de imágenes disponibles. Se estableció un criterio de selección donde sólo se incluirían biomarcadores con más de 10 imágenes.</a:t>
            </a:r>
            <a:endParaRPr sz="1200">
              <a:solidFill>
                <a:schemeClr val="dk1"/>
              </a:solidFill>
            </a:endParaRPr>
          </a:p>
          <a:p>
            <a:pPr indent="0" lvl="0" marL="0" rtl="0" algn="l">
              <a:lnSpc>
                <a:spcPct val="115000"/>
              </a:lnSpc>
              <a:spcBef>
                <a:spcPts val="0"/>
              </a:spcBef>
              <a:spcAft>
                <a:spcPts val="0"/>
              </a:spcAft>
              <a:buSzPts val="1800"/>
              <a:buNone/>
            </a:pPr>
            <a:r>
              <a:t/>
            </a:r>
            <a:endParaRPr sz="1200">
              <a:solidFill>
                <a:schemeClr val="dk1"/>
              </a:solidFill>
            </a:endParaRPr>
          </a:p>
          <a:p>
            <a:pPr indent="0" lvl="0" marL="0" rtl="0" algn="l">
              <a:lnSpc>
                <a:spcPct val="115000"/>
              </a:lnSpc>
              <a:spcBef>
                <a:spcPts val="0"/>
              </a:spcBef>
              <a:spcAft>
                <a:spcPts val="0"/>
              </a:spcAft>
              <a:buSzPts val="1800"/>
              <a:buNone/>
            </a:pPr>
            <a:r>
              <a:rPr lang="es" sz="1200">
                <a:solidFill>
                  <a:schemeClr val="dk1"/>
                </a:solidFill>
              </a:rPr>
              <a:t>Al final de este proceso de selección, se contó con 37 biomarcadores. Cada una de estas clases tenía un número adecuado de imágenes para ser incluidas en el entrenamiento del modelo, lo que permitió avanzar con un conjunto de datos optimizado para el desarrollo de un sistema de diagnóstico eficaz.</a:t>
            </a:r>
            <a:endParaRPr sz="1200">
              <a:solidFill>
                <a:schemeClr val="dk1"/>
              </a:solidFill>
            </a:endParaRPr>
          </a:p>
          <a:p>
            <a:pPr indent="0" lvl="0" marL="457200" rtl="0" algn="l">
              <a:lnSpc>
                <a:spcPct val="115000"/>
              </a:lnSpc>
              <a:spcBef>
                <a:spcPts val="0"/>
              </a:spcBef>
              <a:spcAft>
                <a:spcPts val="0"/>
              </a:spcAft>
              <a:buSzPts val="1800"/>
              <a:buNone/>
            </a:pPr>
            <a:r>
              <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2"/>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296" name="Google Shape;296;p42"/>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3"/>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302" name="Google Shape;302;p43"/>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4"/>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308" name="Google Shape;308;p44"/>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5"/>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314" name="Google Shape;314;p45"/>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6"/>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320" name="Google Shape;320;p46"/>
          <p:cNvPicPr preferRelativeResize="0"/>
          <p:nvPr/>
        </p:nvPicPr>
        <p:blipFill>
          <a:blip r:embed="rId3">
            <a:alphaModFix/>
          </a:blip>
          <a:stretch>
            <a:fillRect/>
          </a:stretch>
        </p:blipFill>
        <p:spPr>
          <a:xfrm>
            <a:off x="2112400" y="1246325"/>
            <a:ext cx="4919183" cy="3897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7"/>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326" name="Google Shape;326;p47"/>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8"/>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332" name="Google Shape;332;p48"/>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9"/>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338" name="Google Shape;338;p49"/>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0"/>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344" name="Google Shape;344;p50"/>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1"/>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350" name="Google Shape;350;p51"/>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s" sz="1900">
                <a:solidFill>
                  <a:srgbClr val="00723F"/>
                </a:solidFill>
              </a:rPr>
              <a:t>Selección de Biomarcadores para el Modelo Multi-etiqueta</a:t>
            </a:r>
            <a:endParaRPr b="1" sz="1900">
              <a:solidFill>
                <a:srgbClr val="00723F"/>
              </a:solidFill>
            </a:endParaRPr>
          </a:p>
          <a:p>
            <a:pPr indent="0" lvl="0" marL="0" rtl="0" algn="l">
              <a:lnSpc>
                <a:spcPct val="100000"/>
              </a:lnSpc>
              <a:spcBef>
                <a:spcPts val="0"/>
              </a:spcBef>
              <a:spcAft>
                <a:spcPts val="0"/>
              </a:spcAft>
              <a:buSzPts val="2800"/>
              <a:buNone/>
            </a:pPr>
            <a:r>
              <a:t/>
            </a:r>
            <a:endParaRPr sz="2520"/>
          </a:p>
        </p:txBody>
      </p:sp>
      <p:graphicFrame>
        <p:nvGraphicFramePr>
          <p:cNvPr id="74" name="Google Shape;74;p16"/>
          <p:cNvGraphicFramePr/>
          <p:nvPr/>
        </p:nvGraphicFramePr>
        <p:xfrm>
          <a:off x="400125" y="1246325"/>
          <a:ext cx="3000000" cy="3000000"/>
        </p:xfrm>
        <a:graphic>
          <a:graphicData uri="http://schemas.openxmlformats.org/drawingml/2006/table">
            <a:tbl>
              <a:tblPr>
                <a:noFill/>
                <a:tableStyleId>{1CC31116-BF95-4915-9B16-B6A992476CA9}</a:tableStyleId>
              </a:tblPr>
              <a:tblGrid>
                <a:gridCol w="382850"/>
                <a:gridCol w="2800425"/>
              </a:tblGrid>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1</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a:t>branch retinal vein occlusion</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2</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a:t>cataract</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3</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central retinal vein occlusion</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4</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chorioretinal atrophy</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5</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diabetic retinopathy</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6</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drusen</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7</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dry age-related macular degeneration</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8</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epiretinal membrane</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9</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epiretinal membrane over the macula</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10</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glaucoma</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graphicFrame>
        <p:nvGraphicFramePr>
          <p:cNvPr id="75" name="Google Shape;75;p16"/>
          <p:cNvGraphicFramePr/>
          <p:nvPr/>
        </p:nvGraphicFramePr>
        <p:xfrm>
          <a:off x="4101650" y="1246325"/>
          <a:ext cx="3000000" cy="3000000"/>
        </p:xfrm>
        <a:graphic>
          <a:graphicData uri="http://schemas.openxmlformats.org/drawingml/2006/table">
            <a:tbl>
              <a:tblPr>
                <a:noFill/>
                <a:tableStyleId>{1CC31116-BF95-4915-9B16-B6A992476CA9}</a:tableStyleId>
              </a:tblPr>
              <a:tblGrid>
                <a:gridCol w="390675"/>
                <a:gridCol w="2771475"/>
              </a:tblGrid>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11</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hypertensive retinopathy</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12</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laser spot</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13</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lens dust</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14</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macular epiretinal membrane</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15</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maculopathy</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16</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mild nonproliferative retinopathy</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17</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moderate non proliferative retinopathy</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18</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myelinated nerve fibers</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19</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myopia retinopathy</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20</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normal fundus</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2"/>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356" name="Google Shape;356;p52"/>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3"/>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362" name="Google Shape;362;p53"/>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4"/>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368" name="Google Shape;368;p54"/>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5"/>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374" name="Google Shape;374;p55"/>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6"/>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380" name="Google Shape;380;p56"/>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7"/>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386" name="Google Shape;386;p57"/>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8"/>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392" name="Google Shape;392;p58"/>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398" name="Google Shape;398;p59"/>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0"/>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404" name="Google Shape;404;p60"/>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1"/>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410" name="Google Shape;410;p61"/>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s" sz="1900">
                <a:solidFill>
                  <a:srgbClr val="00723F"/>
                </a:solidFill>
              </a:rPr>
              <a:t>Selección de Biomarcadores para el Modelo Multi-etiqueta</a:t>
            </a:r>
            <a:endParaRPr b="1" sz="1900">
              <a:solidFill>
                <a:srgbClr val="00723F"/>
              </a:solidFill>
            </a:endParaRPr>
          </a:p>
          <a:p>
            <a:pPr indent="0" lvl="0" marL="0" rtl="0" algn="l">
              <a:lnSpc>
                <a:spcPct val="100000"/>
              </a:lnSpc>
              <a:spcBef>
                <a:spcPts val="0"/>
              </a:spcBef>
              <a:spcAft>
                <a:spcPts val="0"/>
              </a:spcAft>
              <a:buSzPts val="2800"/>
              <a:buNone/>
            </a:pPr>
            <a:r>
              <a:t/>
            </a:r>
            <a:endParaRPr sz="2520"/>
          </a:p>
        </p:txBody>
      </p:sp>
      <p:graphicFrame>
        <p:nvGraphicFramePr>
          <p:cNvPr id="81" name="Google Shape;81;p17"/>
          <p:cNvGraphicFramePr/>
          <p:nvPr/>
        </p:nvGraphicFramePr>
        <p:xfrm>
          <a:off x="400125" y="1246325"/>
          <a:ext cx="3000000" cy="3000000"/>
        </p:xfrm>
        <a:graphic>
          <a:graphicData uri="http://schemas.openxmlformats.org/drawingml/2006/table">
            <a:tbl>
              <a:tblPr>
                <a:noFill/>
                <a:tableStyleId>{1CC31116-BF95-4915-9B16-B6A992476CA9}</a:tableStyleId>
              </a:tblPr>
              <a:tblGrid>
                <a:gridCol w="382850"/>
                <a:gridCol w="2800425"/>
              </a:tblGrid>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21</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optic disc edema</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22</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pathological myopia</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23</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peripapillary atrophy</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24</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post laser photocoagulation</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25</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post retinal laser surgery</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26</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proliferative diabetic retinopathy</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27</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refractive media opacity</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28</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retinal pigmentation</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29</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retinitis pigmentosa</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30</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severe nonproliferative retinopathy</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graphicFrame>
        <p:nvGraphicFramePr>
          <p:cNvPr id="82" name="Google Shape;82;p17"/>
          <p:cNvGraphicFramePr/>
          <p:nvPr/>
        </p:nvGraphicFramePr>
        <p:xfrm>
          <a:off x="4101650" y="1246325"/>
          <a:ext cx="3000000" cy="3000000"/>
        </p:xfrm>
        <a:graphic>
          <a:graphicData uri="http://schemas.openxmlformats.org/drawingml/2006/table">
            <a:tbl>
              <a:tblPr>
                <a:noFill/>
                <a:tableStyleId>{1CC31116-BF95-4915-9B16-B6A992476CA9}</a:tableStyleId>
              </a:tblPr>
              <a:tblGrid>
                <a:gridCol w="390675"/>
                <a:gridCol w="2771475"/>
              </a:tblGrid>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31</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severe proliferative diabetic retinopathy</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32</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spotted membranous change</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33</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suspected glaucoma</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34</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tessellated fundus</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Clr>
                          <a:srgbClr val="000000"/>
                        </a:buClr>
                        <a:buSzPts val="1200"/>
                        <a:buFont typeface="Arial"/>
                        <a:buNone/>
                      </a:pPr>
                      <a:r>
                        <a:rPr lang="es" sz="1200" u="none" cap="none" strike="noStrike"/>
                        <a:t>35</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vitreous degeneration</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None/>
                      </a:pPr>
                      <a:r>
                        <a:rPr lang="es" sz="1200"/>
                        <a:t>36</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wet age-related macular degeneration</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71700">
                <a:tc>
                  <a:txBody>
                    <a:bodyPr/>
                    <a:lstStyle/>
                    <a:p>
                      <a:pPr indent="0" lvl="0" marL="0" marR="0" rtl="0" algn="l">
                        <a:lnSpc>
                          <a:spcPct val="100000"/>
                        </a:lnSpc>
                        <a:spcBef>
                          <a:spcPts val="0"/>
                        </a:spcBef>
                        <a:spcAft>
                          <a:spcPts val="0"/>
                        </a:spcAft>
                        <a:buNone/>
                      </a:pPr>
                      <a:r>
                        <a:rPr lang="es" sz="1200"/>
                        <a:t>37</a:t>
                      </a:r>
                      <a:endParaRPr sz="1200" u="none" cap="none" strike="noStrike"/>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 sz="1200" u="none" cap="none" strike="noStrike"/>
                        <a:t>white vessel</a:t>
                      </a:r>
                      <a:endParaRPr sz="1200" u="none" cap="none" strike="noStrike"/>
                    </a:p>
                  </a:txBody>
                  <a:tcPr marT="91425" marB="91425" marR="28575" marL="28575" anchor="b">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2"/>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416" name="Google Shape;416;p62"/>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3"/>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422" name="Google Shape;422;p63"/>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4"/>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428" name="Google Shape;428;p64"/>
          <p:cNvPicPr preferRelativeResize="0"/>
          <p:nvPr/>
        </p:nvPicPr>
        <p:blipFill>
          <a:blip r:embed="rId3">
            <a:alphaModFix/>
          </a:blip>
          <a:stretch>
            <a:fillRect/>
          </a:stretch>
        </p:blipFill>
        <p:spPr>
          <a:xfrm>
            <a:off x="2112413" y="1206050"/>
            <a:ext cx="4919183" cy="38971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5"/>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434" name="Google Shape;434;p65"/>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6"/>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440" name="Google Shape;440;p66"/>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7"/>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446" name="Google Shape;446;p67"/>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8"/>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452" name="Google Shape;452;p68"/>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9"/>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458" name="Google Shape;458;p69"/>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0"/>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464" name="Google Shape;464;p70"/>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1"/>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470" name="Google Shape;470;p71"/>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sz="1900">
                <a:solidFill>
                  <a:srgbClr val="00723F"/>
                </a:solidFill>
              </a:rPr>
              <a:t>Abordando el Problema de Desbalance en el Conjunto de Datos</a:t>
            </a:r>
            <a:endParaRPr b="1" sz="1900">
              <a:solidFill>
                <a:srgbClr val="00723F"/>
              </a:solidFill>
            </a:endParaRPr>
          </a:p>
          <a:p>
            <a:pPr indent="0" lvl="0" marL="0" rtl="0" algn="l">
              <a:lnSpc>
                <a:spcPct val="100000"/>
              </a:lnSpc>
              <a:spcBef>
                <a:spcPts val="0"/>
              </a:spcBef>
              <a:spcAft>
                <a:spcPts val="0"/>
              </a:spcAft>
              <a:buSzPts val="3111"/>
              <a:buNone/>
            </a:pPr>
            <a:r>
              <a:t/>
            </a:r>
            <a:endParaRPr/>
          </a:p>
        </p:txBody>
      </p:sp>
      <p:sp>
        <p:nvSpPr>
          <p:cNvPr id="88" name="Google Shape;88;p18"/>
          <p:cNvSpPr txBox="1"/>
          <p:nvPr>
            <p:ph idx="1" type="body"/>
          </p:nvPr>
        </p:nvSpPr>
        <p:spPr>
          <a:xfrm>
            <a:off x="311700" y="10762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1800"/>
              <a:buNone/>
            </a:pPr>
            <a:r>
              <a:rPr lang="es" sz="1200">
                <a:solidFill>
                  <a:schemeClr val="dk1"/>
                </a:solidFill>
              </a:rPr>
              <a:t>En el proyecto, se enfrentó a un desafío debido al desbalance en la distribución de biomarcadores en el conjunto de datos, como se evidencia en la gráfica proporcionada. Este desbalance implica que algunos biomarcadores oculares están representados por un gran número de imágenes, mientras que otros tienen muy pocas. Este problema puede afectar la eficiencia del modelo de deep learning de varias maneras.</a:t>
            </a:r>
            <a:r>
              <a:rPr lang="es" sz="1200" u="sng">
                <a:solidFill>
                  <a:schemeClr val="hlink"/>
                </a:solidFill>
              </a:rPr>
              <a:t>(Imbalanced deep learning by minority class incremental rectification, 2019)</a:t>
            </a:r>
            <a:r>
              <a:rPr lang="es" sz="1200">
                <a:solidFill>
                  <a:schemeClr val="dk1"/>
                </a:solidFill>
              </a:rPr>
              <a:t>.</a:t>
            </a:r>
            <a:endParaRPr sz="1200">
              <a:solidFill>
                <a:schemeClr val="dk1"/>
              </a:solidFill>
            </a:endParaRPr>
          </a:p>
          <a:p>
            <a:pPr indent="-304800" lvl="0" marL="457200" rtl="0" algn="l">
              <a:lnSpc>
                <a:spcPct val="150000"/>
              </a:lnSpc>
              <a:spcBef>
                <a:spcPts val="1200"/>
              </a:spcBef>
              <a:spcAft>
                <a:spcPts val="0"/>
              </a:spcAft>
              <a:buClr>
                <a:schemeClr val="dk1"/>
              </a:buClr>
              <a:buSzPts val="1200"/>
              <a:buChar char="●"/>
            </a:pPr>
            <a:r>
              <a:rPr lang="es" sz="1200">
                <a:solidFill>
                  <a:schemeClr val="dk1"/>
                </a:solidFill>
              </a:rPr>
              <a:t>Sesgo hacia Biomarcadores Dominantes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s" sz="1200">
                <a:solidFill>
                  <a:schemeClr val="dk1"/>
                </a:solidFill>
              </a:rPr>
              <a:t>Rendimiento en Biomarcadores Minoritarias</a:t>
            </a:r>
            <a:endParaRPr sz="1200">
              <a:solidFill>
                <a:schemeClr val="dk1"/>
              </a:solidFill>
            </a:endParaRPr>
          </a:p>
          <a:p>
            <a:pPr indent="0" lvl="0" marL="0" rtl="0" algn="l">
              <a:lnSpc>
                <a:spcPct val="95000"/>
              </a:lnSpc>
              <a:spcBef>
                <a:spcPts val="1200"/>
              </a:spcBef>
              <a:spcAft>
                <a:spcPts val="1200"/>
              </a:spcAft>
              <a:buSzPts val="1800"/>
              <a:buNone/>
            </a:pPr>
            <a:r>
              <a:t/>
            </a:r>
            <a:endParaRPr sz="1200"/>
          </a:p>
        </p:txBody>
      </p:sp>
      <p:pic>
        <p:nvPicPr>
          <p:cNvPr id="89" name="Google Shape;89;p18"/>
          <p:cNvPicPr preferRelativeResize="0"/>
          <p:nvPr/>
        </p:nvPicPr>
        <p:blipFill>
          <a:blip r:embed="rId3">
            <a:alphaModFix/>
          </a:blip>
          <a:stretch>
            <a:fillRect/>
          </a:stretch>
        </p:blipFill>
        <p:spPr>
          <a:xfrm>
            <a:off x="5334900" y="1993575"/>
            <a:ext cx="3497401" cy="32396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2"/>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476" name="Google Shape;476;p72"/>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3"/>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482" name="Google Shape;482;p73"/>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4"/>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488" name="Google Shape;488;p74"/>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5"/>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494" name="Google Shape;494;p75"/>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6"/>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500" name="Google Shape;500;p76"/>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7"/>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20">
                <a:solidFill>
                  <a:srgbClr val="00723F"/>
                </a:solidFill>
              </a:rPr>
              <a:t>InceptionV3</a:t>
            </a:r>
            <a:endParaRPr sz="1900">
              <a:solidFill>
                <a:srgbClr val="00723F"/>
              </a:solidFill>
            </a:endParaRPr>
          </a:p>
        </p:txBody>
      </p:sp>
      <p:pic>
        <p:nvPicPr>
          <p:cNvPr id="506" name="Google Shape;506;p77"/>
          <p:cNvPicPr preferRelativeResize="0"/>
          <p:nvPr/>
        </p:nvPicPr>
        <p:blipFill>
          <a:blip r:embed="rId3">
            <a:alphaModFix/>
          </a:blip>
          <a:stretch>
            <a:fillRect/>
          </a:stretch>
        </p:blipFill>
        <p:spPr>
          <a:xfrm>
            <a:off x="2112413" y="1246325"/>
            <a:ext cx="4919183" cy="38971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8"/>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990"/>
              <a:buFont typeface="Arial"/>
              <a:buNone/>
            </a:pPr>
            <a:r>
              <a:rPr b="1" lang="es" sz="1920">
                <a:solidFill>
                  <a:srgbClr val="00723F"/>
                </a:solidFill>
              </a:rPr>
              <a:t>InceptionV3</a:t>
            </a:r>
            <a:endParaRPr sz="3022">
              <a:solidFill>
                <a:srgbClr val="00723F"/>
              </a:solidFill>
            </a:endParaRPr>
          </a:p>
        </p:txBody>
      </p:sp>
      <p:sp>
        <p:nvSpPr>
          <p:cNvPr id="512" name="Google Shape;512;p78"/>
          <p:cNvSpPr txBox="1"/>
          <p:nvPr>
            <p:ph idx="1" type="body"/>
          </p:nvPr>
        </p:nvSpPr>
        <p:spPr>
          <a:xfrm>
            <a:off x="311700" y="1105775"/>
            <a:ext cx="8520600" cy="3416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800"/>
              <a:buNone/>
            </a:pPr>
            <a:r>
              <a:rPr lang="es" sz="1400">
                <a:solidFill>
                  <a:schemeClr val="dk1"/>
                </a:solidFill>
              </a:rPr>
              <a:t>Resultados:</a:t>
            </a:r>
            <a:endParaRPr sz="1400">
              <a:solidFill>
                <a:schemeClr val="dk1"/>
              </a:solidFill>
              <a:highlight>
                <a:srgbClr val="FFFFFF"/>
              </a:highlight>
            </a:endParaRPr>
          </a:p>
          <a:p>
            <a:pPr indent="0" lvl="0" marL="0" rtl="0" algn="just">
              <a:lnSpc>
                <a:spcPct val="115000"/>
              </a:lnSpc>
              <a:spcBef>
                <a:spcPts val="1200"/>
              </a:spcBef>
              <a:spcAft>
                <a:spcPts val="1200"/>
              </a:spcAft>
              <a:buSzPts val="1800"/>
              <a:buNone/>
            </a:pPr>
            <a:r>
              <a:t/>
            </a:r>
            <a:endParaRPr sz="1400"/>
          </a:p>
        </p:txBody>
      </p:sp>
      <p:graphicFrame>
        <p:nvGraphicFramePr>
          <p:cNvPr id="513" name="Google Shape;513;p78"/>
          <p:cNvGraphicFramePr/>
          <p:nvPr/>
        </p:nvGraphicFramePr>
        <p:xfrm>
          <a:off x="1306200" y="1661150"/>
          <a:ext cx="3000000" cy="3000000"/>
        </p:xfrm>
        <a:graphic>
          <a:graphicData uri="http://schemas.openxmlformats.org/drawingml/2006/table">
            <a:tbl>
              <a:tblPr>
                <a:noFill/>
                <a:tableStyleId>{1CC31116-BF95-4915-9B16-B6A992476CA9}</a:tableStyleId>
              </a:tblPr>
              <a:tblGrid>
                <a:gridCol w="3619500"/>
                <a:gridCol w="3619500"/>
              </a:tblGrid>
              <a:tr h="2563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t>Métricas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t>Resultado</a:t>
                      </a:r>
                      <a:endParaRPr sz="1400" u="none" cap="none" strike="noStrike"/>
                    </a:p>
                  </a:txBody>
                  <a:tcPr marT="91425" marB="91425" marR="91425" marL="91425"/>
                </a:tc>
              </a:tr>
              <a:tr h="281550">
                <a:tc>
                  <a:txBody>
                    <a:bodyPr/>
                    <a:lstStyle/>
                    <a:p>
                      <a:pPr indent="0" lvl="0" marL="0" marR="0" rtl="0" algn="just">
                        <a:lnSpc>
                          <a:spcPct val="115000"/>
                        </a:lnSpc>
                        <a:spcBef>
                          <a:spcPts val="0"/>
                        </a:spcBef>
                        <a:spcAft>
                          <a:spcPts val="0"/>
                        </a:spcAft>
                        <a:buClr>
                          <a:schemeClr val="dk1"/>
                        </a:buClr>
                        <a:buSzPts val="1100"/>
                        <a:buFont typeface="Arial"/>
                        <a:buNone/>
                      </a:pPr>
                      <a:r>
                        <a:rPr lang="es" sz="1100" u="none" cap="none" strike="noStrike">
                          <a:solidFill>
                            <a:schemeClr val="dk2"/>
                          </a:solidFill>
                          <a:highlight>
                            <a:srgbClr val="FFFFFF"/>
                          </a:highlight>
                        </a:rPr>
                        <a:t>Precision(test)</a:t>
                      </a:r>
                      <a:endParaRPr sz="1400" u="none" cap="none" strike="noStrike"/>
                    </a:p>
                  </a:txBody>
                  <a:tcPr marT="91425" marB="91425" marR="91425" marL="91425"/>
                </a:tc>
                <a:tc>
                  <a:txBody>
                    <a:bodyPr/>
                    <a:lstStyle/>
                    <a:p>
                      <a:pPr indent="0" lvl="0" marL="0" marR="0" rtl="0" algn="just">
                        <a:lnSpc>
                          <a:spcPct val="115000"/>
                        </a:lnSpc>
                        <a:spcBef>
                          <a:spcPts val="0"/>
                        </a:spcBef>
                        <a:spcAft>
                          <a:spcPts val="0"/>
                        </a:spcAft>
                        <a:buClr>
                          <a:srgbClr val="000000"/>
                        </a:buClr>
                        <a:buSzPts val="1100"/>
                        <a:buFont typeface="Arial"/>
                        <a:buNone/>
                      </a:pPr>
                      <a:r>
                        <a:rPr lang="es" sz="1100" u="none" cap="none" strike="noStrike">
                          <a:solidFill>
                            <a:schemeClr val="dk2"/>
                          </a:solidFill>
                          <a:highlight>
                            <a:srgbClr val="FFFFFF"/>
                          </a:highlight>
                        </a:rPr>
                        <a:t>0.9</a:t>
                      </a:r>
                      <a:r>
                        <a:rPr lang="es" sz="1100">
                          <a:solidFill>
                            <a:schemeClr val="dk2"/>
                          </a:solidFill>
                          <a:highlight>
                            <a:srgbClr val="FFFFFF"/>
                          </a:highlight>
                        </a:rPr>
                        <a:t>398</a:t>
                      </a:r>
                      <a:endParaRPr sz="1400" u="none" cap="none" strike="noStrike"/>
                    </a:p>
                  </a:txBody>
                  <a:tcPr marT="91425" marB="91425" marR="91425" marL="91425"/>
                </a:tc>
              </a:tr>
              <a:tr h="256300">
                <a:tc>
                  <a:txBody>
                    <a:bodyPr/>
                    <a:lstStyle/>
                    <a:p>
                      <a:pPr indent="0" lvl="0" marL="0" marR="0" rtl="0" algn="just">
                        <a:lnSpc>
                          <a:spcPct val="115000"/>
                        </a:lnSpc>
                        <a:spcBef>
                          <a:spcPts val="0"/>
                        </a:spcBef>
                        <a:spcAft>
                          <a:spcPts val="0"/>
                        </a:spcAft>
                        <a:buClr>
                          <a:schemeClr val="dk1"/>
                        </a:buClr>
                        <a:buSzPts val="1100"/>
                        <a:buFont typeface="Arial"/>
                        <a:buNone/>
                      </a:pPr>
                      <a:r>
                        <a:rPr lang="es" sz="1100" u="none" cap="none" strike="noStrike">
                          <a:solidFill>
                            <a:schemeClr val="dk2"/>
                          </a:solidFill>
                          <a:highlight>
                            <a:srgbClr val="FFFFFF"/>
                          </a:highlight>
                        </a:rPr>
                        <a:t>Recalll(test)</a:t>
                      </a:r>
                      <a:endParaRPr sz="1400" u="none" cap="none" strike="noStrike"/>
                    </a:p>
                  </a:txBody>
                  <a:tcPr marT="91425" marB="91425" marR="91425" marL="91425"/>
                </a:tc>
                <a:tc>
                  <a:txBody>
                    <a:bodyPr/>
                    <a:lstStyle/>
                    <a:p>
                      <a:pPr indent="0" lvl="0" marL="0" marR="0" rtl="0" algn="just">
                        <a:lnSpc>
                          <a:spcPct val="115000"/>
                        </a:lnSpc>
                        <a:spcBef>
                          <a:spcPts val="0"/>
                        </a:spcBef>
                        <a:spcAft>
                          <a:spcPts val="0"/>
                        </a:spcAft>
                        <a:buClr>
                          <a:schemeClr val="dk1"/>
                        </a:buClr>
                        <a:buSzPts val="1100"/>
                        <a:buFont typeface="Arial"/>
                        <a:buNone/>
                      </a:pPr>
                      <a:r>
                        <a:rPr lang="es" sz="1100" u="none" cap="none" strike="noStrike">
                          <a:solidFill>
                            <a:schemeClr val="dk2"/>
                          </a:solidFill>
                          <a:highlight>
                            <a:srgbClr val="FFFFFF"/>
                          </a:highlight>
                        </a:rPr>
                        <a:t>0.8</a:t>
                      </a:r>
                      <a:r>
                        <a:rPr lang="es" sz="1100">
                          <a:solidFill>
                            <a:schemeClr val="dk2"/>
                          </a:solidFill>
                          <a:highlight>
                            <a:srgbClr val="FFFFFF"/>
                          </a:highlight>
                        </a:rPr>
                        <a:t>52524</a:t>
                      </a:r>
                      <a:endParaRPr sz="1400" u="none" cap="none" strike="noStrike"/>
                    </a:p>
                  </a:txBody>
                  <a:tcPr marT="91425" marB="91425" marR="91425" marL="91425"/>
                </a:tc>
              </a:tr>
              <a:tr h="256300">
                <a:tc>
                  <a:txBody>
                    <a:bodyPr/>
                    <a:lstStyle/>
                    <a:p>
                      <a:pPr indent="0" lvl="0" marL="0" marR="0" rtl="0" algn="just">
                        <a:lnSpc>
                          <a:spcPct val="115000"/>
                        </a:lnSpc>
                        <a:spcBef>
                          <a:spcPts val="0"/>
                        </a:spcBef>
                        <a:spcAft>
                          <a:spcPts val="0"/>
                        </a:spcAft>
                        <a:buClr>
                          <a:schemeClr val="dk1"/>
                        </a:buClr>
                        <a:buSzPts val="1100"/>
                        <a:buFont typeface="Arial"/>
                        <a:buNone/>
                      </a:pPr>
                      <a:r>
                        <a:rPr lang="es" sz="1100" u="none" cap="none" strike="noStrike">
                          <a:solidFill>
                            <a:schemeClr val="dk2"/>
                          </a:solidFill>
                          <a:highlight>
                            <a:srgbClr val="FFFFFF"/>
                          </a:highlight>
                        </a:rPr>
                        <a:t>F1_score(test)</a:t>
                      </a:r>
                      <a:endParaRPr sz="1400" u="none" cap="none" strike="noStrike"/>
                    </a:p>
                  </a:txBody>
                  <a:tcPr marT="91425" marB="91425" marR="91425" marL="91425"/>
                </a:tc>
                <a:tc>
                  <a:txBody>
                    <a:bodyPr/>
                    <a:lstStyle/>
                    <a:p>
                      <a:pPr indent="0" lvl="0" marL="0" marR="0" rtl="0" algn="just">
                        <a:lnSpc>
                          <a:spcPct val="115000"/>
                        </a:lnSpc>
                        <a:spcBef>
                          <a:spcPts val="0"/>
                        </a:spcBef>
                        <a:spcAft>
                          <a:spcPts val="0"/>
                        </a:spcAft>
                        <a:buClr>
                          <a:schemeClr val="dk1"/>
                        </a:buClr>
                        <a:buSzPts val="1100"/>
                        <a:buFont typeface="Arial"/>
                        <a:buNone/>
                      </a:pPr>
                      <a:r>
                        <a:rPr lang="es" sz="1100" u="none" cap="none" strike="noStrike">
                          <a:solidFill>
                            <a:schemeClr val="dk2"/>
                          </a:solidFill>
                          <a:highlight>
                            <a:srgbClr val="FFFFFF"/>
                          </a:highlight>
                        </a:rPr>
                        <a:t>0.8</a:t>
                      </a:r>
                      <a:r>
                        <a:rPr lang="es" sz="1100">
                          <a:solidFill>
                            <a:schemeClr val="dk2"/>
                          </a:solidFill>
                          <a:highlight>
                            <a:srgbClr val="FFFFFF"/>
                          </a:highlight>
                        </a:rPr>
                        <a:t>51344</a:t>
                      </a:r>
                      <a:endParaRPr sz="1400" u="none" cap="none" strike="noStrike"/>
                    </a:p>
                  </a:txBody>
                  <a:tcPr marT="91425" marB="91425" marR="91425" marL="9142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00">
                <a:solidFill>
                  <a:srgbClr val="00723F"/>
                </a:solidFill>
              </a:rPr>
              <a:t>Análisis Comparativo de Modelos</a:t>
            </a:r>
            <a:endParaRPr b="1" sz="1900">
              <a:solidFill>
                <a:srgbClr val="00723F"/>
              </a:solidFill>
            </a:endParaRPr>
          </a:p>
        </p:txBody>
      </p:sp>
      <p:sp>
        <p:nvSpPr>
          <p:cNvPr id="519" name="Google Shape;519;p79"/>
          <p:cNvSpPr txBox="1"/>
          <p:nvPr>
            <p:ph idx="1" type="body"/>
          </p:nvPr>
        </p:nvSpPr>
        <p:spPr>
          <a:xfrm>
            <a:off x="311700" y="1105775"/>
            <a:ext cx="8520600" cy="3416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800"/>
              <a:buNone/>
            </a:pPr>
            <a:r>
              <a:rPr lang="es" sz="1400">
                <a:solidFill>
                  <a:schemeClr val="dk1"/>
                </a:solidFill>
              </a:rPr>
              <a:t>Resultados</a:t>
            </a:r>
            <a:r>
              <a:rPr lang="es" sz="1400"/>
              <a:t>:</a:t>
            </a:r>
            <a:endParaRPr sz="1100">
              <a:highlight>
                <a:srgbClr val="FFFFFF"/>
              </a:highlight>
            </a:endParaRPr>
          </a:p>
          <a:p>
            <a:pPr indent="0" lvl="0" marL="0" rtl="0" algn="just">
              <a:lnSpc>
                <a:spcPct val="115000"/>
              </a:lnSpc>
              <a:spcBef>
                <a:spcPts val="1200"/>
              </a:spcBef>
              <a:spcAft>
                <a:spcPts val="1200"/>
              </a:spcAft>
              <a:buSzPts val="1800"/>
              <a:buNone/>
            </a:pPr>
            <a:r>
              <a:t/>
            </a:r>
            <a:endParaRPr sz="1400"/>
          </a:p>
        </p:txBody>
      </p:sp>
      <p:graphicFrame>
        <p:nvGraphicFramePr>
          <p:cNvPr id="520" name="Google Shape;520;p79"/>
          <p:cNvGraphicFramePr/>
          <p:nvPr/>
        </p:nvGraphicFramePr>
        <p:xfrm>
          <a:off x="428875" y="1589275"/>
          <a:ext cx="3000000" cy="3000000"/>
        </p:xfrm>
        <a:graphic>
          <a:graphicData uri="http://schemas.openxmlformats.org/drawingml/2006/table">
            <a:tbl>
              <a:tblPr>
                <a:noFill/>
                <a:tableStyleId>{1CC31116-BF95-4915-9B16-B6A992476CA9}</a:tableStyleId>
              </a:tblPr>
              <a:tblGrid>
                <a:gridCol w="1802100"/>
                <a:gridCol w="1291600"/>
                <a:gridCol w="1291600"/>
                <a:gridCol w="1291600"/>
              </a:tblGrid>
              <a:tr h="1091075">
                <a:tc>
                  <a:txBody>
                    <a:bodyPr/>
                    <a:lstStyle/>
                    <a:p>
                      <a:pPr indent="0" lvl="0" marL="0" marR="0" rtl="0" algn="just">
                        <a:lnSpc>
                          <a:spcPct val="115000"/>
                        </a:lnSpc>
                        <a:spcBef>
                          <a:spcPts val="0"/>
                        </a:spcBef>
                        <a:spcAft>
                          <a:spcPts val="0"/>
                        </a:spcAft>
                        <a:buClr>
                          <a:srgbClr val="000000"/>
                        </a:buClr>
                        <a:buSzPts val="1200"/>
                        <a:buFont typeface="Arial"/>
                        <a:buNone/>
                      </a:pPr>
                      <a:r>
                        <a:rPr lang="es" sz="1200" u="none" cap="none" strike="noStrike">
                          <a:solidFill>
                            <a:schemeClr val="dk2"/>
                          </a:solidFill>
                          <a:highlight>
                            <a:srgbClr val="FFFFFF"/>
                          </a:highlight>
                        </a:rPr>
                        <a:t>Métrica</a:t>
                      </a:r>
                      <a:endParaRPr sz="1200" u="none" cap="none" strike="noStrike">
                        <a:solidFill>
                          <a:schemeClr val="dk2"/>
                        </a:solidFill>
                        <a:highlight>
                          <a:srgbClr val="FFFFFF"/>
                        </a:highlight>
                      </a:endParaRPr>
                    </a:p>
                  </a:txBody>
                  <a:tcPr marT="91425" marB="91425" marR="91425" marL="91425"/>
                </a:tc>
                <a:tc>
                  <a:txBody>
                    <a:bodyPr/>
                    <a:lstStyle/>
                    <a:p>
                      <a:pPr indent="0" lvl="0" marL="0" marR="0" rtl="0" algn="just">
                        <a:lnSpc>
                          <a:spcPct val="115000"/>
                        </a:lnSpc>
                        <a:spcBef>
                          <a:spcPts val="0"/>
                        </a:spcBef>
                        <a:spcAft>
                          <a:spcPts val="0"/>
                        </a:spcAft>
                        <a:buClr>
                          <a:srgbClr val="000000"/>
                        </a:buClr>
                        <a:buSzPts val="1200"/>
                        <a:buFont typeface="Arial"/>
                        <a:buNone/>
                      </a:pPr>
                      <a:r>
                        <a:rPr lang="es" sz="1200" u="none" cap="none" strike="noStrike">
                          <a:solidFill>
                            <a:schemeClr val="dk2"/>
                          </a:solidFill>
                          <a:highlight>
                            <a:srgbClr val="FFFFFF"/>
                          </a:highlight>
                        </a:rPr>
                        <a:t>Precision</a:t>
                      </a:r>
                      <a:endParaRPr sz="1200" u="none" cap="none" strike="noStrike">
                        <a:solidFill>
                          <a:schemeClr val="dk2"/>
                        </a:solidFill>
                        <a:highlight>
                          <a:srgbClr val="FFFFFF"/>
                        </a:highlight>
                      </a:endParaRPr>
                    </a:p>
                    <a:p>
                      <a:pPr indent="0" lvl="0" marL="0" marR="0" rtl="0" algn="just">
                        <a:lnSpc>
                          <a:spcPct val="115000"/>
                        </a:lnSpc>
                        <a:spcBef>
                          <a:spcPts val="1200"/>
                        </a:spcBef>
                        <a:spcAft>
                          <a:spcPts val="0"/>
                        </a:spcAft>
                        <a:buClr>
                          <a:schemeClr val="dk1"/>
                        </a:buClr>
                        <a:buSzPts val="1100"/>
                        <a:buFont typeface="Arial"/>
                        <a:buNone/>
                      </a:pPr>
                      <a:r>
                        <a:rPr lang="es" sz="1200" u="none" cap="none" strike="noStrike">
                          <a:solidFill>
                            <a:schemeClr val="dk2"/>
                          </a:solidFill>
                          <a:highlight>
                            <a:srgbClr val="FFFFFF"/>
                          </a:highlight>
                        </a:rPr>
                        <a:t>(test)</a:t>
                      </a:r>
                      <a:endParaRPr sz="1200" u="none" cap="none" strike="noStrike">
                        <a:solidFill>
                          <a:schemeClr val="dk1"/>
                        </a:solidFill>
                      </a:endParaRPr>
                    </a:p>
                    <a:p>
                      <a:pPr indent="0" lvl="0" marL="0" marR="0" rtl="0" algn="l">
                        <a:lnSpc>
                          <a:spcPct val="100000"/>
                        </a:lnSpc>
                        <a:spcBef>
                          <a:spcPts val="1200"/>
                        </a:spcBef>
                        <a:spcAft>
                          <a:spcPts val="0"/>
                        </a:spcAft>
                        <a:buClr>
                          <a:srgbClr val="000000"/>
                        </a:buClr>
                        <a:buSzPts val="1200"/>
                        <a:buFont typeface="Arial"/>
                        <a:buNone/>
                      </a:pPr>
                      <a:r>
                        <a:t/>
                      </a:r>
                      <a:endParaRPr sz="1200" u="none" cap="none" strike="noStrike"/>
                    </a:p>
                  </a:txBody>
                  <a:tcPr marT="91425" marB="91425" marR="91425" marL="91425"/>
                </a:tc>
                <a:tc>
                  <a:txBody>
                    <a:bodyPr/>
                    <a:lstStyle/>
                    <a:p>
                      <a:pPr indent="0" lvl="0" marL="0" marR="0" rtl="0" algn="just">
                        <a:lnSpc>
                          <a:spcPct val="115000"/>
                        </a:lnSpc>
                        <a:spcBef>
                          <a:spcPts val="0"/>
                        </a:spcBef>
                        <a:spcAft>
                          <a:spcPts val="0"/>
                        </a:spcAft>
                        <a:buClr>
                          <a:srgbClr val="000000"/>
                        </a:buClr>
                        <a:buSzPts val="1200"/>
                        <a:buFont typeface="Arial"/>
                        <a:buNone/>
                      </a:pPr>
                      <a:r>
                        <a:rPr lang="es" sz="1200" u="none" cap="none" strike="noStrike">
                          <a:solidFill>
                            <a:schemeClr val="dk2"/>
                          </a:solidFill>
                          <a:highlight>
                            <a:srgbClr val="FFFFFF"/>
                          </a:highlight>
                        </a:rPr>
                        <a:t>Recalll</a:t>
                      </a:r>
                      <a:endParaRPr sz="1200" u="none" cap="none" strike="noStrike">
                        <a:solidFill>
                          <a:schemeClr val="dk2"/>
                        </a:solidFill>
                        <a:highlight>
                          <a:srgbClr val="FFFFFF"/>
                        </a:highlight>
                      </a:endParaRPr>
                    </a:p>
                    <a:p>
                      <a:pPr indent="0" lvl="0" marL="0" marR="0" rtl="0" algn="just">
                        <a:lnSpc>
                          <a:spcPct val="115000"/>
                        </a:lnSpc>
                        <a:spcBef>
                          <a:spcPts val="1200"/>
                        </a:spcBef>
                        <a:spcAft>
                          <a:spcPts val="0"/>
                        </a:spcAft>
                        <a:buClr>
                          <a:schemeClr val="dk1"/>
                        </a:buClr>
                        <a:buSzPts val="1100"/>
                        <a:buFont typeface="Arial"/>
                        <a:buNone/>
                      </a:pPr>
                      <a:r>
                        <a:rPr lang="es" sz="1200" u="none" cap="none" strike="noStrike">
                          <a:solidFill>
                            <a:schemeClr val="dk2"/>
                          </a:solidFill>
                          <a:highlight>
                            <a:srgbClr val="FFFFFF"/>
                          </a:highlight>
                        </a:rPr>
                        <a:t>(test)</a:t>
                      </a:r>
                      <a:endParaRPr sz="1200" u="none" cap="none" strike="noStrike"/>
                    </a:p>
                  </a:txBody>
                  <a:tcPr marT="91425" marB="91425" marR="91425" marL="91425"/>
                </a:tc>
                <a:tc>
                  <a:txBody>
                    <a:bodyPr/>
                    <a:lstStyle/>
                    <a:p>
                      <a:pPr indent="0" lvl="0" marL="0" marR="0" rtl="0" algn="just">
                        <a:lnSpc>
                          <a:spcPct val="115000"/>
                        </a:lnSpc>
                        <a:spcBef>
                          <a:spcPts val="0"/>
                        </a:spcBef>
                        <a:spcAft>
                          <a:spcPts val="0"/>
                        </a:spcAft>
                        <a:buClr>
                          <a:srgbClr val="000000"/>
                        </a:buClr>
                        <a:buSzPts val="1200"/>
                        <a:buFont typeface="Arial"/>
                        <a:buNone/>
                      </a:pPr>
                      <a:r>
                        <a:rPr lang="es" sz="1200" u="none" cap="none" strike="noStrike">
                          <a:solidFill>
                            <a:schemeClr val="dk2"/>
                          </a:solidFill>
                          <a:highlight>
                            <a:srgbClr val="FFFFFF"/>
                          </a:highlight>
                        </a:rPr>
                        <a:t>F1_score</a:t>
                      </a:r>
                      <a:endParaRPr sz="1200" u="none" cap="none" strike="noStrike">
                        <a:solidFill>
                          <a:schemeClr val="dk2"/>
                        </a:solidFill>
                        <a:highlight>
                          <a:srgbClr val="FFFFFF"/>
                        </a:highlight>
                      </a:endParaRPr>
                    </a:p>
                    <a:p>
                      <a:pPr indent="0" lvl="0" marL="0" marR="0" rtl="0" algn="just">
                        <a:lnSpc>
                          <a:spcPct val="115000"/>
                        </a:lnSpc>
                        <a:spcBef>
                          <a:spcPts val="1200"/>
                        </a:spcBef>
                        <a:spcAft>
                          <a:spcPts val="0"/>
                        </a:spcAft>
                        <a:buClr>
                          <a:schemeClr val="dk1"/>
                        </a:buClr>
                        <a:buSzPts val="1100"/>
                        <a:buFont typeface="Arial"/>
                        <a:buNone/>
                      </a:pPr>
                      <a:r>
                        <a:rPr lang="es" sz="1200" u="none" cap="none" strike="noStrike">
                          <a:solidFill>
                            <a:schemeClr val="dk2"/>
                          </a:solidFill>
                          <a:highlight>
                            <a:srgbClr val="FFFFFF"/>
                          </a:highlight>
                        </a:rPr>
                        <a:t>(test)</a:t>
                      </a:r>
                      <a:endParaRPr sz="1200" u="none" cap="none" strike="noStrike"/>
                    </a:p>
                  </a:txBody>
                  <a:tcPr marT="91425" marB="91425" marR="91425" marL="91425"/>
                </a:tc>
              </a:tr>
              <a:tr h="396175">
                <a:tc>
                  <a:txBody>
                    <a:bodyPr/>
                    <a:lstStyle/>
                    <a:p>
                      <a:pPr indent="0" lvl="0" marL="0" marR="0" rtl="0" algn="l">
                        <a:lnSpc>
                          <a:spcPct val="100000"/>
                        </a:lnSpc>
                        <a:spcBef>
                          <a:spcPts val="0"/>
                        </a:spcBef>
                        <a:spcAft>
                          <a:spcPts val="0"/>
                        </a:spcAft>
                        <a:buClr>
                          <a:srgbClr val="000000"/>
                        </a:buClr>
                        <a:buSzPts val="1000"/>
                        <a:buFont typeface="Arial"/>
                        <a:buNone/>
                      </a:pPr>
                      <a:r>
                        <a:rPr lang="es" sz="1100" u="none" cap="none" strike="noStrike">
                          <a:solidFill>
                            <a:schemeClr val="dk1"/>
                          </a:solidFill>
                        </a:rPr>
                        <a:t>DenseNet121</a:t>
                      </a:r>
                      <a:endParaRPr sz="1100" u="none" cap="none" strike="noStrike">
                        <a:solidFill>
                          <a:schemeClr val="dk1"/>
                        </a:solidFill>
                      </a:endParaRPr>
                    </a:p>
                  </a:txBody>
                  <a:tcPr marT="91425" marB="91425" marR="91425" marL="91425"/>
                </a:tc>
                <a:tc>
                  <a:txBody>
                    <a:bodyPr/>
                    <a:lstStyle/>
                    <a:p>
                      <a:pPr indent="0" lvl="0" marL="0" marR="0" rtl="0" algn="just">
                        <a:lnSpc>
                          <a:spcPct val="115000"/>
                        </a:lnSpc>
                        <a:spcBef>
                          <a:spcPts val="0"/>
                        </a:spcBef>
                        <a:spcAft>
                          <a:spcPts val="0"/>
                        </a:spcAft>
                        <a:buClr>
                          <a:schemeClr val="dk1"/>
                        </a:buClr>
                        <a:buSzPts val="1100"/>
                        <a:buFont typeface="Arial"/>
                        <a:buNone/>
                      </a:pPr>
                      <a:r>
                        <a:rPr b="1" lang="es" sz="1100" u="none" cap="none" strike="noStrike">
                          <a:solidFill>
                            <a:srgbClr val="00723F"/>
                          </a:solidFill>
                          <a:highlight>
                            <a:schemeClr val="lt1"/>
                          </a:highlight>
                        </a:rPr>
                        <a:t>0.</a:t>
                      </a:r>
                      <a:r>
                        <a:rPr b="1" lang="es" sz="1100">
                          <a:solidFill>
                            <a:srgbClr val="00723F"/>
                          </a:solidFill>
                          <a:highlight>
                            <a:schemeClr val="lt1"/>
                          </a:highlight>
                        </a:rPr>
                        <a:t>940589</a:t>
                      </a:r>
                      <a:endParaRPr b="1" sz="1100" u="none" cap="none" strike="noStrike">
                        <a:solidFill>
                          <a:srgbClr val="00723F"/>
                        </a:solidFill>
                      </a:endParaRPr>
                    </a:p>
                  </a:txBody>
                  <a:tcPr marT="91425" marB="91425" marR="91425" marL="91425"/>
                </a:tc>
                <a:tc>
                  <a:txBody>
                    <a:bodyPr/>
                    <a:lstStyle/>
                    <a:p>
                      <a:pPr indent="0" lvl="0" marL="0" marR="0" rtl="0" algn="just">
                        <a:lnSpc>
                          <a:spcPct val="115000"/>
                        </a:lnSpc>
                        <a:spcBef>
                          <a:spcPts val="0"/>
                        </a:spcBef>
                        <a:spcAft>
                          <a:spcPts val="0"/>
                        </a:spcAft>
                        <a:buClr>
                          <a:schemeClr val="dk1"/>
                        </a:buClr>
                        <a:buSzPts val="1100"/>
                        <a:buFont typeface="Arial"/>
                        <a:buNone/>
                      </a:pPr>
                      <a:r>
                        <a:rPr b="1" lang="es" sz="1100" u="none" cap="none" strike="noStrike">
                          <a:solidFill>
                            <a:srgbClr val="00723F"/>
                          </a:solidFill>
                          <a:highlight>
                            <a:schemeClr val="lt1"/>
                          </a:highlight>
                        </a:rPr>
                        <a:t>0.8</a:t>
                      </a:r>
                      <a:r>
                        <a:rPr b="1" lang="es" sz="1100">
                          <a:solidFill>
                            <a:srgbClr val="00723F"/>
                          </a:solidFill>
                          <a:highlight>
                            <a:schemeClr val="lt1"/>
                          </a:highlight>
                        </a:rPr>
                        <a:t>58833</a:t>
                      </a:r>
                      <a:endParaRPr b="1" sz="1100" u="none" cap="none" strike="noStrike">
                        <a:solidFill>
                          <a:srgbClr val="00723F"/>
                        </a:solidFil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b="1" lang="es" sz="1100">
                          <a:solidFill>
                            <a:srgbClr val="00723F"/>
                          </a:solidFill>
                        </a:rPr>
                        <a:t>0</a:t>
                      </a:r>
                      <a:r>
                        <a:rPr b="1" lang="es" sz="1100" u="none" cap="none" strike="noStrike">
                          <a:solidFill>
                            <a:srgbClr val="00723F"/>
                          </a:solidFill>
                          <a:highlight>
                            <a:schemeClr val="lt1"/>
                          </a:highlight>
                        </a:rPr>
                        <a:t>.8</a:t>
                      </a:r>
                      <a:r>
                        <a:rPr b="1" lang="es" sz="1100">
                          <a:solidFill>
                            <a:srgbClr val="00723F"/>
                          </a:solidFill>
                          <a:highlight>
                            <a:schemeClr val="lt1"/>
                          </a:highlight>
                        </a:rPr>
                        <a:t>5673</a:t>
                      </a:r>
                      <a:endParaRPr b="1" sz="1100" u="none" cap="none" strike="noStrike">
                        <a:solidFill>
                          <a:srgbClr val="00723F"/>
                        </a:solidFill>
                      </a:endParaRPr>
                    </a:p>
                  </a:txBody>
                  <a:tcPr marT="91425" marB="91425" marR="91425" marL="91425"/>
                </a:tc>
              </a:tr>
              <a:tr h="360625">
                <a:tc>
                  <a:txBody>
                    <a:bodyPr/>
                    <a:lstStyle/>
                    <a:p>
                      <a:pPr indent="0" lvl="0" marL="0" marR="0" rtl="0" algn="l">
                        <a:lnSpc>
                          <a:spcPct val="100000"/>
                        </a:lnSpc>
                        <a:spcBef>
                          <a:spcPts val="0"/>
                        </a:spcBef>
                        <a:spcAft>
                          <a:spcPts val="0"/>
                        </a:spcAft>
                        <a:buClr>
                          <a:schemeClr val="dk1"/>
                        </a:buClr>
                        <a:buSzPts val="1100"/>
                        <a:buFont typeface="Arial"/>
                        <a:buNone/>
                      </a:pPr>
                      <a:r>
                        <a:rPr lang="es" sz="1100" u="none" cap="none" strike="noStrike">
                          <a:solidFill>
                            <a:schemeClr val="dk1"/>
                          </a:solidFill>
                        </a:rPr>
                        <a:t>DenseNet201</a:t>
                      </a:r>
                      <a:endParaRPr sz="11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 sz="1100" u="none" cap="none" strike="noStrike">
                          <a:solidFill>
                            <a:schemeClr val="dk1"/>
                          </a:solidFill>
                        </a:rPr>
                        <a:t>0.9</a:t>
                      </a:r>
                      <a:r>
                        <a:rPr lang="es" sz="1100">
                          <a:solidFill>
                            <a:schemeClr val="dk1"/>
                          </a:solidFill>
                        </a:rPr>
                        <a:t>34543</a:t>
                      </a:r>
                      <a:endParaRPr sz="11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 sz="1100" u="none" cap="none" strike="noStrike">
                          <a:solidFill>
                            <a:schemeClr val="dk1"/>
                          </a:solidFill>
                        </a:rPr>
                        <a:t>0.8</a:t>
                      </a:r>
                      <a:r>
                        <a:rPr lang="es" sz="1100">
                          <a:solidFill>
                            <a:schemeClr val="dk1"/>
                          </a:solidFill>
                        </a:rPr>
                        <a:t>4306</a:t>
                      </a:r>
                      <a:endParaRPr sz="11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 sz="1100" u="none" cap="none" strike="noStrike">
                          <a:solidFill>
                            <a:schemeClr val="dk1"/>
                          </a:solidFill>
                        </a:rPr>
                        <a:t>0.84</a:t>
                      </a:r>
                      <a:r>
                        <a:rPr lang="es" sz="1100">
                          <a:solidFill>
                            <a:schemeClr val="dk1"/>
                          </a:solidFill>
                        </a:rPr>
                        <a:t>1851</a:t>
                      </a:r>
                      <a:endParaRPr sz="1100" u="none" cap="none" strike="noStrike">
                        <a:solidFill>
                          <a:schemeClr val="dk1"/>
                        </a:solidFill>
                      </a:endParaRPr>
                    </a:p>
                  </a:txBody>
                  <a:tcPr marT="91425" marB="91425" marR="91425" marL="91425"/>
                </a:tc>
              </a:tr>
              <a:tr h="360625">
                <a:tc>
                  <a:txBody>
                    <a:bodyPr/>
                    <a:lstStyle/>
                    <a:p>
                      <a:pPr indent="0" lvl="0" marL="0" marR="0" rtl="0" algn="l">
                        <a:lnSpc>
                          <a:spcPct val="100000"/>
                        </a:lnSpc>
                        <a:spcBef>
                          <a:spcPts val="0"/>
                        </a:spcBef>
                        <a:spcAft>
                          <a:spcPts val="0"/>
                        </a:spcAft>
                        <a:buClr>
                          <a:srgbClr val="000000"/>
                        </a:buClr>
                        <a:buSzPts val="1000"/>
                        <a:buFont typeface="Arial"/>
                        <a:buNone/>
                      </a:pPr>
                      <a:r>
                        <a:rPr lang="es" sz="1100" u="none" cap="none" strike="noStrike">
                          <a:solidFill>
                            <a:schemeClr val="dk1"/>
                          </a:solidFill>
                        </a:rPr>
                        <a:t>Inceptionv3</a:t>
                      </a:r>
                      <a:endParaRPr sz="11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 sz="1100" u="none" cap="none" strike="noStrike">
                          <a:solidFill>
                            <a:schemeClr val="dk1"/>
                          </a:solidFill>
                        </a:rPr>
                        <a:t>0.9</a:t>
                      </a:r>
                      <a:r>
                        <a:rPr lang="es" sz="1100">
                          <a:solidFill>
                            <a:schemeClr val="dk1"/>
                          </a:solidFill>
                        </a:rPr>
                        <a:t>398</a:t>
                      </a:r>
                      <a:endParaRPr sz="11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 sz="1100" u="none" cap="none" strike="noStrike">
                          <a:solidFill>
                            <a:schemeClr val="dk1"/>
                          </a:solidFill>
                        </a:rPr>
                        <a:t>0.8</a:t>
                      </a:r>
                      <a:r>
                        <a:rPr lang="es" sz="1100">
                          <a:solidFill>
                            <a:schemeClr val="dk1"/>
                          </a:solidFill>
                        </a:rPr>
                        <a:t>52524</a:t>
                      </a:r>
                      <a:endParaRPr sz="11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s" sz="1100" u="none" cap="none" strike="noStrike">
                          <a:solidFill>
                            <a:schemeClr val="dk1"/>
                          </a:solidFill>
                        </a:rPr>
                        <a:t>0.8</a:t>
                      </a:r>
                      <a:r>
                        <a:rPr lang="es" sz="1100">
                          <a:solidFill>
                            <a:schemeClr val="dk1"/>
                          </a:solidFill>
                        </a:rPr>
                        <a:t>531344</a:t>
                      </a:r>
                      <a:endParaRPr sz="1100" u="none" cap="none" strike="noStrike">
                        <a:solidFill>
                          <a:schemeClr val="dk1"/>
                        </a:solidFill>
                      </a:endParaRPr>
                    </a:p>
                  </a:txBody>
                  <a:tcPr marT="91425" marB="91425" marR="91425" marL="9142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s" sz="1920">
                <a:solidFill>
                  <a:srgbClr val="00723F"/>
                </a:solidFill>
              </a:rPr>
              <a:t>Conclusión</a:t>
            </a:r>
            <a:endParaRPr b="1" sz="1920">
              <a:solidFill>
                <a:srgbClr val="00723F"/>
              </a:solidFill>
            </a:endParaRPr>
          </a:p>
        </p:txBody>
      </p:sp>
      <p:sp>
        <p:nvSpPr>
          <p:cNvPr id="526" name="Google Shape;526;p8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s" sz="1200">
                <a:solidFill>
                  <a:schemeClr val="dk1"/>
                </a:solidFill>
              </a:rPr>
              <a:t>Estos resultados muestran que DenseNet121 lidera ligeramente en precisión y F1 score, mientras que Inceptionv3 y DenseNet201 demuestran rendimientos cercanos y consistentes en la evaluación.</a:t>
            </a:r>
            <a:endParaRPr sz="1200">
              <a:solidFill>
                <a:schemeClr val="dk1"/>
              </a:solidFill>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sz="1900">
                <a:solidFill>
                  <a:srgbClr val="00723F"/>
                </a:solidFill>
              </a:rPr>
              <a:t>Solución al Desbalance de Biomarcadores</a:t>
            </a:r>
            <a:endParaRPr b="1" sz="1900">
              <a:solidFill>
                <a:srgbClr val="00723F"/>
              </a:solidFill>
            </a:endParaRPr>
          </a:p>
          <a:p>
            <a:pPr indent="0" lvl="0" marL="0" rtl="0" algn="l">
              <a:lnSpc>
                <a:spcPct val="100000"/>
              </a:lnSpc>
              <a:spcBef>
                <a:spcPts val="0"/>
              </a:spcBef>
              <a:spcAft>
                <a:spcPts val="0"/>
              </a:spcAft>
              <a:buSzPts val="3111"/>
              <a:buNone/>
            </a:pPr>
            <a:r>
              <a:t/>
            </a:r>
            <a:endParaRPr/>
          </a:p>
        </p:txBody>
      </p:sp>
      <p:sp>
        <p:nvSpPr>
          <p:cNvPr id="95" name="Google Shape;95;p19"/>
          <p:cNvSpPr txBox="1"/>
          <p:nvPr>
            <p:ph idx="1" type="body"/>
          </p:nvPr>
        </p:nvSpPr>
        <p:spPr>
          <a:xfrm>
            <a:off x="311700" y="10762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1800"/>
              <a:buNone/>
            </a:pPr>
            <a:r>
              <a:rPr lang="es" sz="1200">
                <a:solidFill>
                  <a:schemeClr val="dk1"/>
                </a:solidFill>
              </a:rPr>
              <a:t>La solución al desbalance de biomarcadores emplea la técnica de validación cruzada K-fold para tratar el problema de desequilibrio en los datos de biomarcadores. Al dividir el conjunto de datos en 'K' partes y usar cada parte como conjunto de prueba una vez, este método garantiza que todas las variaciones de los datos se utilicen tanto para el entrenamiento como para la validación. Esto ayuda a evitar el sesgo en el modelo que podría surgir debido al desequilibrio en los datos, asegurando así que los resultados sean más representativos y fiables para diferentes condiciones o características en los datos de biomarcadores</a:t>
            </a:r>
            <a:endParaRPr sz="1200">
              <a:solidFill>
                <a:schemeClr val="dk1"/>
              </a:solidFill>
            </a:endParaRPr>
          </a:p>
          <a:p>
            <a:pPr indent="0" lvl="0" marL="0" rtl="0" algn="l">
              <a:lnSpc>
                <a:spcPct val="95000"/>
              </a:lnSpc>
              <a:spcBef>
                <a:spcPts val="1200"/>
              </a:spcBef>
              <a:spcAft>
                <a:spcPts val="1200"/>
              </a:spcAft>
              <a:buSzPts val="1800"/>
              <a:buNone/>
            </a:pPr>
            <a:r>
              <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00">
                <a:solidFill>
                  <a:srgbClr val="00723F"/>
                </a:solidFill>
              </a:rPr>
              <a:t>Preprocesamiento de Imágenes</a:t>
            </a:r>
            <a:endParaRPr b="1" sz="1900">
              <a:solidFill>
                <a:srgbClr val="00723F"/>
              </a:solidFill>
            </a:endParaRPr>
          </a:p>
        </p:txBody>
      </p:sp>
      <p:sp>
        <p:nvSpPr>
          <p:cNvPr id="101" name="Google Shape;101;p20"/>
          <p:cNvSpPr txBox="1"/>
          <p:nvPr>
            <p:ph idx="1" type="body"/>
          </p:nvPr>
        </p:nvSpPr>
        <p:spPr>
          <a:xfrm>
            <a:off x="311700" y="1076275"/>
            <a:ext cx="8520600" cy="3416400"/>
          </a:xfrm>
          <a:prstGeom prst="rect">
            <a:avLst/>
          </a:prstGeom>
          <a:noFill/>
          <a:ln>
            <a:noFill/>
          </a:ln>
        </p:spPr>
        <p:txBody>
          <a:bodyPr anchorCtr="0" anchor="t" bIns="91425" lIns="91425" spcFirstLastPara="1" rIns="91425" wrap="square" tIns="91425">
            <a:normAutofit/>
          </a:bodyPr>
          <a:lstStyle/>
          <a:p>
            <a:pPr indent="-304800" lvl="0" marL="457200" rtl="0" algn="just">
              <a:lnSpc>
                <a:spcPct val="150000"/>
              </a:lnSpc>
              <a:spcBef>
                <a:spcPts val="0"/>
              </a:spcBef>
              <a:spcAft>
                <a:spcPts val="0"/>
              </a:spcAft>
              <a:buClr>
                <a:schemeClr val="dk1"/>
              </a:buClr>
              <a:buSzPts val="1200"/>
              <a:buChar char="●"/>
            </a:pPr>
            <a:r>
              <a:rPr lang="es" sz="1200">
                <a:solidFill>
                  <a:schemeClr val="dk1"/>
                </a:solidFill>
              </a:rPr>
              <a:t>Se aplicó un algoritmo para el proceso de recorte de imágenes.</a:t>
            </a:r>
            <a:endParaRPr sz="1200">
              <a:solidFill>
                <a:schemeClr val="dk1"/>
              </a:solidFill>
            </a:endParaRPr>
          </a:p>
          <a:p>
            <a:pPr indent="-304800" lvl="0" marL="457200" rtl="0" algn="just">
              <a:lnSpc>
                <a:spcPct val="150000"/>
              </a:lnSpc>
              <a:spcBef>
                <a:spcPts val="0"/>
              </a:spcBef>
              <a:spcAft>
                <a:spcPts val="0"/>
              </a:spcAft>
              <a:buClr>
                <a:schemeClr val="dk1"/>
              </a:buClr>
              <a:buSzPts val="1200"/>
              <a:buChar char="●"/>
            </a:pPr>
            <a:r>
              <a:rPr lang="es" sz="1200">
                <a:solidFill>
                  <a:schemeClr val="dk1"/>
                </a:solidFill>
              </a:rPr>
              <a:t>Las imágenes se cargaron y convirtieron a color RGB para estandarizar el formato de entrada.</a:t>
            </a:r>
            <a:endParaRPr sz="1200">
              <a:solidFill>
                <a:schemeClr val="dk1"/>
              </a:solidFill>
            </a:endParaRPr>
          </a:p>
          <a:p>
            <a:pPr indent="-304800" lvl="0" marL="457200" rtl="0" algn="just">
              <a:lnSpc>
                <a:spcPct val="150000"/>
              </a:lnSpc>
              <a:spcBef>
                <a:spcPts val="0"/>
              </a:spcBef>
              <a:spcAft>
                <a:spcPts val="0"/>
              </a:spcAft>
              <a:buClr>
                <a:schemeClr val="dk1"/>
              </a:buClr>
              <a:buSzPts val="1200"/>
              <a:buChar char="●"/>
            </a:pPr>
            <a:r>
              <a:rPr lang="es" sz="1200">
                <a:solidFill>
                  <a:schemeClr val="dk1"/>
                </a:solidFill>
              </a:rPr>
              <a:t>Todas las imágenes se redimensionaron a un tamaño uniforme de 224 x 224.</a:t>
            </a:r>
            <a:endParaRPr sz="1200">
              <a:solidFill>
                <a:schemeClr val="dk1"/>
              </a:solidFill>
            </a:endParaRPr>
          </a:p>
          <a:p>
            <a:pPr indent="-304800" lvl="0" marL="457200" rtl="0" algn="just">
              <a:lnSpc>
                <a:spcPct val="150000"/>
              </a:lnSpc>
              <a:spcBef>
                <a:spcPts val="0"/>
              </a:spcBef>
              <a:spcAft>
                <a:spcPts val="0"/>
              </a:spcAft>
              <a:buClr>
                <a:schemeClr val="dk1"/>
              </a:buClr>
              <a:buSzPts val="1200"/>
              <a:buChar char="●"/>
            </a:pPr>
            <a:r>
              <a:rPr lang="es" sz="1200">
                <a:solidFill>
                  <a:schemeClr val="dk1"/>
                </a:solidFill>
              </a:rPr>
              <a:t>Se normalizaron las imágenes dividiendo los valores de los píxeles por 255, lo que resulta en un rango de [0, 1].</a:t>
            </a:r>
            <a:endParaRPr sz="1200">
              <a:solidFill>
                <a:schemeClr val="dk1"/>
              </a:solidFill>
            </a:endParaRPr>
          </a:p>
          <a:p>
            <a:pPr indent="-304800" lvl="0" marL="457200" rtl="0" algn="just">
              <a:lnSpc>
                <a:spcPct val="150000"/>
              </a:lnSpc>
              <a:spcBef>
                <a:spcPts val="0"/>
              </a:spcBef>
              <a:spcAft>
                <a:spcPts val="0"/>
              </a:spcAft>
              <a:buClr>
                <a:schemeClr val="dk1"/>
              </a:buClr>
              <a:buSzPts val="1200"/>
              <a:buChar char="●"/>
            </a:pPr>
            <a:r>
              <a:rPr lang="es" sz="1200">
                <a:solidFill>
                  <a:schemeClr val="dk1"/>
                </a:solidFill>
              </a:rPr>
              <a:t>Se aplicó la rotación horizontal a las imágenes.</a:t>
            </a:r>
            <a:endParaRPr sz="1200">
              <a:solidFill>
                <a:schemeClr val="dk1"/>
              </a:solidFill>
            </a:endParaRPr>
          </a:p>
          <a:p>
            <a:pPr indent="-304800" lvl="0" marL="457200" rtl="0" algn="just">
              <a:lnSpc>
                <a:spcPct val="150000"/>
              </a:lnSpc>
              <a:spcBef>
                <a:spcPts val="0"/>
              </a:spcBef>
              <a:spcAft>
                <a:spcPts val="0"/>
              </a:spcAft>
              <a:buClr>
                <a:schemeClr val="dk1"/>
              </a:buClr>
              <a:buSzPts val="1200"/>
              <a:buChar char="●"/>
            </a:pPr>
            <a:r>
              <a:rPr lang="es" sz="1200">
                <a:solidFill>
                  <a:schemeClr val="dk1"/>
                </a:solidFill>
              </a:rPr>
              <a:t>Se barajó el conjunto de datos para garantizar una distribución aleatoria.</a:t>
            </a:r>
            <a:endParaRPr sz="1200">
              <a:solidFill>
                <a:schemeClr val="dk1"/>
              </a:solidFill>
            </a:endParaRPr>
          </a:p>
          <a:p>
            <a:pPr indent="-304800" lvl="0" marL="457200" rtl="0" algn="just">
              <a:lnSpc>
                <a:spcPct val="150000"/>
              </a:lnSpc>
              <a:spcBef>
                <a:spcPts val="0"/>
              </a:spcBef>
              <a:spcAft>
                <a:spcPts val="0"/>
              </a:spcAft>
              <a:buClr>
                <a:schemeClr val="dk1"/>
              </a:buClr>
              <a:buSzPts val="1200"/>
              <a:buChar char="●"/>
            </a:pPr>
            <a:r>
              <a:rPr lang="es" sz="1200">
                <a:solidFill>
                  <a:schemeClr val="dk1"/>
                </a:solidFill>
              </a:rPr>
              <a:t>se aplicó una rotación adicional de 20 grados.</a:t>
            </a:r>
            <a:endParaRPr sz="1200">
              <a:solidFill>
                <a:schemeClr val="dk1"/>
              </a:solidFill>
            </a:endParaRPr>
          </a:p>
          <a:p>
            <a:pPr indent="-304800" lvl="0" marL="457200" rtl="0" algn="just">
              <a:lnSpc>
                <a:spcPct val="150000"/>
              </a:lnSpc>
              <a:spcBef>
                <a:spcPts val="0"/>
              </a:spcBef>
              <a:spcAft>
                <a:spcPts val="0"/>
              </a:spcAft>
              <a:buClr>
                <a:schemeClr val="dk1"/>
              </a:buClr>
              <a:buSzPts val="1200"/>
              <a:buChar char="●"/>
            </a:pPr>
            <a:r>
              <a:rPr lang="es" sz="1200">
                <a:solidFill>
                  <a:schemeClr val="dk1"/>
                </a:solidFill>
              </a:rPr>
              <a:t>se eliminó aleatoriamente </a:t>
            </a:r>
            <a:r>
              <a:rPr lang="es" sz="1200">
                <a:solidFill>
                  <a:schemeClr val="dk1"/>
                </a:solidFill>
              </a:rPr>
              <a:t>230 </a:t>
            </a:r>
            <a:r>
              <a:rPr lang="es" sz="1200">
                <a:solidFill>
                  <a:schemeClr val="dk1"/>
                </a:solidFill>
              </a:rPr>
              <a:t>imágenes del biomarcador Mild Nonproliferative Retinopathy</a:t>
            </a:r>
            <a:endParaRPr sz="1200">
              <a:solidFill>
                <a:schemeClr val="dk1"/>
              </a:solidFill>
            </a:endParaRPr>
          </a:p>
          <a:p>
            <a:pPr indent="-304800" lvl="0" marL="457200" rtl="0" algn="just">
              <a:lnSpc>
                <a:spcPct val="150000"/>
              </a:lnSpc>
              <a:spcBef>
                <a:spcPts val="0"/>
              </a:spcBef>
              <a:spcAft>
                <a:spcPts val="0"/>
              </a:spcAft>
              <a:buClr>
                <a:schemeClr val="dk1"/>
              </a:buClr>
              <a:buSzPts val="1200"/>
              <a:buChar char="●"/>
            </a:pPr>
            <a:r>
              <a:rPr lang="es" sz="1200">
                <a:solidFill>
                  <a:schemeClr val="dk1"/>
                </a:solidFill>
              </a:rPr>
              <a:t>se eliminó aleatoriamente  </a:t>
            </a:r>
            <a:r>
              <a:rPr lang="es" sz="1200">
                <a:solidFill>
                  <a:schemeClr val="dk1"/>
                </a:solidFill>
              </a:rPr>
              <a:t>650 </a:t>
            </a:r>
            <a:r>
              <a:rPr lang="es" sz="1200">
                <a:solidFill>
                  <a:schemeClr val="dk1"/>
                </a:solidFill>
              </a:rPr>
              <a:t>imágenes del biomarcador Moderate Non Proliferative Retinopathy</a:t>
            </a:r>
            <a:endParaRPr sz="1200">
              <a:solidFill>
                <a:schemeClr val="dk1"/>
              </a:solidFill>
            </a:endParaRPr>
          </a:p>
          <a:p>
            <a:pPr indent="-304800" lvl="0" marL="457200" rtl="0" algn="just">
              <a:lnSpc>
                <a:spcPct val="150000"/>
              </a:lnSpc>
              <a:spcBef>
                <a:spcPts val="0"/>
              </a:spcBef>
              <a:spcAft>
                <a:spcPts val="0"/>
              </a:spcAft>
              <a:buClr>
                <a:schemeClr val="dk1"/>
              </a:buClr>
              <a:buSzPts val="1200"/>
              <a:buChar char="●"/>
            </a:pPr>
            <a:r>
              <a:rPr lang="es" sz="1200">
                <a:solidFill>
                  <a:schemeClr val="dk1"/>
                </a:solidFill>
              </a:rPr>
              <a:t>se eliminó aleatoriamente  2750 imágenes del biomarcador Normal Fundus</a:t>
            </a:r>
            <a:endParaRPr sz="1200">
              <a:solidFill>
                <a:schemeClr val="dk1"/>
              </a:solidFill>
            </a:endParaRPr>
          </a:p>
          <a:p>
            <a:pPr indent="0" lvl="0" marL="0" rtl="0" algn="just">
              <a:lnSpc>
                <a:spcPct val="150000"/>
              </a:lnSpc>
              <a:spcBef>
                <a:spcPts val="0"/>
              </a:spcBef>
              <a:spcAft>
                <a:spcPts val="0"/>
              </a:spcAft>
              <a:buSzPts val="1800"/>
              <a:buNone/>
            </a:pPr>
            <a:r>
              <a:t/>
            </a:r>
            <a:endParaRPr sz="1200">
              <a:solidFill>
                <a:schemeClr val="dk1"/>
              </a:solidFill>
            </a:endParaRPr>
          </a:p>
          <a:p>
            <a:pPr indent="0" lvl="0" marL="0" rtl="0" algn="l">
              <a:lnSpc>
                <a:spcPct val="115000"/>
              </a:lnSpc>
              <a:spcBef>
                <a:spcPts val="0"/>
              </a:spcBef>
              <a:spcAft>
                <a:spcPts val="0"/>
              </a:spcAft>
              <a:buSzPts val="1800"/>
              <a:buNone/>
            </a:pPr>
            <a:r>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s" sz="1900">
                <a:solidFill>
                  <a:srgbClr val="00723F"/>
                </a:solidFill>
              </a:rPr>
              <a:t>Proceso de Partición</a:t>
            </a:r>
            <a:endParaRPr b="1" sz="1900">
              <a:solidFill>
                <a:srgbClr val="00723F"/>
              </a:solidFill>
            </a:endParaRPr>
          </a:p>
        </p:txBody>
      </p:sp>
      <p:sp>
        <p:nvSpPr>
          <p:cNvPr id="107" name="Google Shape;107;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s" sz="1200">
                <a:solidFill>
                  <a:schemeClr val="dk1"/>
                </a:solidFill>
              </a:rPr>
              <a:t>Dado que la carpeta de test original no incluye etiquetas, se utilizó la carpeta de train para crear conjuntos de datos de entrenamiento, validación y prueba.</a:t>
            </a:r>
            <a:endParaRPr sz="1200">
              <a:solidFill>
                <a:schemeClr val="dk1"/>
              </a:solidFill>
            </a:endParaRPr>
          </a:p>
          <a:p>
            <a:pPr indent="0" lvl="0" marL="0" rtl="0" algn="l">
              <a:lnSpc>
                <a:spcPct val="115000"/>
              </a:lnSpc>
              <a:spcBef>
                <a:spcPts val="1200"/>
              </a:spcBef>
              <a:spcAft>
                <a:spcPts val="0"/>
              </a:spcAft>
              <a:buSzPts val="1800"/>
              <a:buNone/>
            </a:pPr>
            <a:r>
              <a:rPr lang="es" sz="1200">
                <a:solidFill>
                  <a:schemeClr val="dk1"/>
                </a:solidFill>
              </a:rPr>
              <a:t>Se dividió la carpeta de train siguiendo una proporción estándar:</a:t>
            </a:r>
            <a:endParaRPr sz="1200">
              <a:solidFill>
                <a:schemeClr val="dk1"/>
              </a:solidFill>
            </a:endParaRPr>
          </a:p>
          <a:p>
            <a:pPr indent="0" lvl="0" marL="0" rtl="0" algn="l">
              <a:lnSpc>
                <a:spcPct val="115000"/>
              </a:lnSpc>
              <a:spcBef>
                <a:spcPts val="1200"/>
              </a:spcBef>
              <a:spcAft>
                <a:spcPts val="0"/>
              </a:spcAft>
              <a:buSzPts val="1800"/>
              <a:buNone/>
            </a:pPr>
            <a:r>
              <a:rPr lang="es" sz="1200">
                <a:solidFill>
                  <a:schemeClr val="dk1"/>
                </a:solidFill>
              </a:rPr>
              <a:t>80% para entrenamiento y validación (</a:t>
            </a:r>
            <a:r>
              <a:rPr lang="es" sz="1100">
                <a:solidFill>
                  <a:schemeClr val="dk1"/>
                </a:solidFill>
                <a:highlight>
                  <a:srgbClr val="FFFFFF"/>
                </a:highlight>
              </a:rPr>
              <a:t>2535</a:t>
            </a:r>
            <a:r>
              <a:rPr lang="es" sz="1200">
                <a:solidFill>
                  <a:schemeClr val="dk1"/>
                </a:solidFill>
                <a:highlight>
                  <a:srgbClr val="FFFFFF"/>
                </a:highlight>
              </a:rPr>
              <a:t> imágenes</a:t>
            </a:r>
            <a:r>
              <a:rPr lang="es" sz="1200">
                <a:solidFill>
                  <a:schemeClr val="dk1"/>
                </a:solidFill>
              </a:rPr>
              <a:t>).</a:t>
            </a:r>
            <a:endParaRPr sz="1200">
              <a:solidFill>
                <a:schemeClr val="dk1"/>
              </a:solidFill>
            </a:endParaRPr>
          </a:p>
          <a:p>
            <a:pPr indent="0" lvl="0" marL="0" rtl="0" algn="l">
              <a:lnSpc>
                <a:spcPct val="115000"/>
              </a:lnSpc>
              <a:spcBef>
                <a:spcPts val="1200"/>
              </a:spcBef>
              <a:spcAft>
                <a:spcPts val="0"/>
              </a:spcAft>
              <a:buSzPts val="1800"/>
              <a:buNone/>
            </a:pPr>
            <a:r>
              <a:rPr lang="es" sz="1200">
                <a:solidFill>
                  <a:schemeClr val="dk1"/>
                </a:solidFill>
              </a:rPr>
              <a:t>20% para pruebas (</a:t>
            </a:r>
            <a:r>
              <a:rPr lang="es" sz="1100">
                <a:solidFill>
                  <a:schemeClr val="dk1"/>
                </a:solidFill>
                <a:highlight>
                  <a:srgbClr val="FFFFFF"/>
                </a:highlight>
              </a:rPr>
              <a:t>634</a:t>
            </a:r>
            <a:r>
              <a:rPr lang="es" sz="1200">
                <a:solidFill>
                  <a:schemeClr val="dk1"/>
                </a:solidFill>
                <a:highlight>
                  <a:srgbClr val="FFFFFF"/>
                </a:highlight>
              </a:rPr>
              <a:t> imágenes</a:t>
            </a:r>
            <a:r>
              <a:rPr lang="es" sz="1200">
                <a:solidFill>
                  <a:schemeClr val="dk1"/>
                </a:solidFill>
              </a:rPr>
              <a:t>).</a:t>
            </a:r>
            <a:endParaRPr sz="1200">
              <a:solidFill>
                <a:schemeClr val="dk1"/>
              </a:solidFill>
            </a:endParaRPr>
          </a:p>
          <a:p>
            <a:pPr indent="0" lvl="0" marL="0" rtl="0" algn="l">
              <a:lnSpc>
                <a:spcPct val="115000"/>
              </a:lnSpc>
              <a:spcBef>
                <a:spcPts val="1200"/>
              </a:spcBef>
              <a:spcAft>
                <a:spcPts val="1200"/>
              </a:spcAft>
              <a:buSzPts val="1800"/>
              <a:buNone/>
            </a:pPr>
            <a:r>
              <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